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5" r:id="rId3"/>
    <p:sldMasterId id="2147483697" r:id="rId4"/>
  </p:sldMasterIdLst>
  <p:sldIdLst>
    <p:sldId id="256" r:id="rId5"/>
    <p:sldId id="266" r:id="rId6"/>
    <p:sldId id="258" r:id="rId7"/>
    <p:sldId id="267" r:id="rId8"/>
    <p:sldId id="268" r:id="rId9"/>
    <p:sldId id="284" r:id="rId10"/>
    <p:sldId id="285" r:id="rId11"/>
    <p:sldId id="286" r:id="rId12"/>
    <p:sldId id="287" r:id="rId13"/>
    <p:sldId id="259" r:id="rId14"/>
    <p:sldId id="260" r:id="rId15"/>
    <p:sldId id="262" r:id="rId16"/>
    <p:sldId id="263" r:id="rId17"/>
    <p:sldId id="274" r:id="rId18"/>
    <p:sldId id="264" r:id="rId19"/>
    <p:sldId id="269" r:id="rId20"/>
    <p:sldId id="273" r:id="rId21"/>
    <p:sldId id="272" r:id="rId22"/>
    <p:sldId id="294" r:id="rId23"/>
    <p:sldId id="288" r:id="rId24"/>
    <p:sldId id="275" r:id="rId25"/>
    <p:sldId id="282" r:id="rId26"/>
    <p:sldId id="281" r:id="rId27"/>
    <p:sldId id="278" r:id="rId28"/>
    <p:sldId id="279" r:id="rId29"/>
    <p:sldId id="280" r:id="rId30"/>
    <p:sldId id="257" r:id="rId31"/>
    <p:sldId id="289" r:id="rId32"/>
    <p:sldId id="293" r:id="rId33"/>
    <p:sldId id="292" r:id="rId34"/>
    <p:sldId id="295" r:id="rId35"/>
    <p:sldId id="297" r:id="rId36"/>
    <p:sldId id="29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85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23333F-AC50-418F-A4EF-D292C7DFAA6E}" type="datetimeFigureOut">
              <a:rPr lang="en-US" smtClean="0"/>
              <a:t>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31F6F-5528-48D5-B393-8A2E8E95CE1F}" type="slidenum">
              <a:rPr lang="en-US" smtClean="0"/>
              <a:t>‹#›</a:t>
            </a:fld>
            <a:endParaRPr lang="en-US"/>
          </a:p>
        </p:txBody>
      </p:sp>
    </p:spTree>
    <p:extLst>
      <p:ext uri="{BB962C8B-B14F-4D97-AF65-F5344CB8AC3E}">
        <p14:creationId xmlns:p14="http://schemas.microsoft.com/office/powerpoint/2010/main" val="309906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23333F-AC50-418F-A4EF-D292C7DFAA6E}" type="datetimeFigureOut">
              <a:rPr lang="en-US" smtClean="0"/>
              <a:t>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31F6F-5528-48D5-B393-8A2E8E95CE1F}" type="slidenum">
              <a:rPr lang="en-US" smtClean="0"/>
              <a:t>‹#›</a:t>
            </a:fld>
            <a:endParaRPr lang="en-US"/>
          </a:p>
        </p:txBody>
      </p:sp>
    </p:spTree>
    <p:extLst>
      <p:ext uri="{BB962C8B-B14F-4D97-AF65-F5344CB8AC3E}">
        <p14:creationId xmlns:p14="http://schemas.microsoft.com/office/powerpoint/2010/main" val="3862623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23333F-AC50-418F-A4EF-D292C7DFAA6E}" type="datetimeFigureOut">
              <a:rPr lang="en-US" smtClean="0"/>
              <a:t>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31F6F-5528-48D5-B393-8A2E8E95CE1F}" type="slidenum">
              <a:rPr lang="en-US" smtClean="0"/>
              <a:t>‹#›</a:t>
            </a:fld>
            <a:endParaRPr lang="en-US"/>
          </a:p>
        </p:txBody>
      </p:sp>
    </p:spTree>
    <p:extLst>
      <p:ext uri="{BB962C8B-B14F-4D97-AF65-F5344CB8AC3E}">
        <p14:creationId xmlns:p14="http://schemas.microsoft.com/office/powerpoint/2010/main" val="3852242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C70ECE14-2E73-4AB0-A716-FFA6B7FE5073}" type="slidenum">
              <a:rPr lang="en-US"/>
              <a:pPr>
                <a:defRPr/>
              </a:pPr>
              <a:t>‹#›</a:t>
            </a:fld>
            <a:endParaRPr lang="en-US"/>
          </a:p>
        </p:txBody>
      </p:sp>
    </p:spTree>
    <p:extLst>
      <p:ext uri="{BB962C8B-B14F-4D97-AF65-F5344CB8AC3E}">
        <p14:creationId xmlns:p14="http://schemas.microsoft.com/office/powerpoint/2010/main" val="15620999"/>
      </p:ext>
    </p:extLst>
  </p:cSld>
  <p:clrMapOvr>
    <a:masterClrMapping/>
  </p:clrMapOvr>
  <p:transition advClick="0">
    <p:push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FD23333F-AC50-418F-A4EF-D292C7DFAA6E}" type="datetimeFigureOut">
              <a:rPr lang="en-US" smtClean="0"/>
              <a:t>2/14/2014</a:t>
            </a:fld>
            <a:endParaRPr lang="en-US"/>
          </a:p>
        </p:txBody>
      </p:sp>
      <p:sp>
        <p:nvSpPr>
          <p:cNvPr id="23" name="Slide Number Placeholder 22"/>
          <p:cNvSpPr>
            <a:spLocks noGrp="1"/>
          </p:cNvSpPr>
          <p:nvPr>
            <p:ph type="sldNum" sz="quarter" idx="11"/>
          </p:nvPr>
        </p:nvSpPr>
        <p:spPr/>
        <p:txBody>
          <a:bodyPr/>
          <a:lstStyle/>
          <a:p>
            <a:fld id="{36931F6F-5528-48D5-B393-8A2E8E95CE1F}"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FD23333F-AC50-418F-A4EF-D292C7DFAA6E}" type="datetimeFigureOut">
              <a:rPr lang="en-US" smtClean="0"/>
              <a:t>2/14/2014</a:t>
            </a:fld>
            <a:endParaRPr lang="en-US"/>
          </a:p>
        </p:txBody>
      </p:sp>
      <p:sp>
        <p:nvSpPr>
          <p:cNvPr id="19" name="Slide Number Placeholder 18"/>
          <p:cNvSpPr>
            <a:spLocks noGrp="1"/>
          </p:cNvSpPr>
          <p:nvPr>
            <p:ph type="sldNum" sz="quarter" idx="15"/>
          </p:nvPr>
        </p:nvSpPr>
        <p:spPr/>
        <p:txBody>
          <a:bodyPr/>
          <a:lstStyle/>
          <a:p>
            <a:fld id="{36931F6F-5528-48D5-B393-8A2E8E95CE1F}"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FD23333F-AC50-418F-A4EF-D292C7DFAA6E}" type="datetimeFigureOut">
              <a:rPr lang="en-US" smtClean="0"/>
              <a:t>2/14/2014</a:t>
            </a:fld>
            <a:endParaRPr lang="en-US"/>
          </a:p>
        </p:txBody>
      </p:sp>
      <p:sp>
        <p:nvSpPr>
          <p:cNvPr id="20" name="Slide Number Placeholder 19"/>
          <p:cNvSpPr>
            <a:spLocks noGrp="1"/>
          </p:cNvSpPr>
          <p:nvPr>
            <p:ph type="sldNum" sz="quarter" idx="11"/>
          </p:nvPr>
        </p:nvSpPr>
        <p:spPr/>
        <p:txBody>
          <a:bodyPr/>
          <a:lstStyle/>
          <a:p>
            <a:fld id="{36931F6F-5528-48D5-B393-8A2E8E95CE1F}"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FD23333F-AC50-418F-A4EF-D292C7DFAA6E}" type="datetimeFigureOut">
              <a:rPr lang="en-US" smtClean="0"/>
              <a:t>2/14/2014</a:t>
            </a:fld>
            <a:endParaRPr lang="en-US"/>
          </a:p>
        </p:txBody>
      </p:sp>
      <p:sp>
        <p:nvSpPr>
          <p:cNvPr id="25" name="Slide Number Placeholder 24"/>
          <p:cNvSpPr>
            <a:spLocks noGrp="1"/>
          </p:cNvSpPr>
          <p:nvPr>
            <p:ph type="sldNum" sz="quarter" idx="16"/>
          </p:nvPr>
        </p:nvSpPr>
        <p:spPr/>
        <p:txBody>
          <a:bodyPr/>
          <a:lstStyle/>
          <a:p>
            <a:fld id="{36931F6F-5528-48D5-B393-8A2E8E95CE1F}" type="slidenum">
              <a:rPr lang="en-US" smtClean="0"/>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FD23333F-AC50-418F-A4EF-D292C7DFAA6E}" type="datetimeFigureOut">
              <a:rPr lang="en-US" smtClean="0"/>
              <a:t>2/14/2014</a:t>
            </a:fld>
            <a:endParaRPr lang="en-US"/>
          </a:p>
        </p:txBody>
      </p:sp>
      <p:sp>
        <p:nvSpPr>
          <p:cNvPr id="24" name="Slide Number Placeholder 23"/>
          <p:cNvSpPr>
            <a:spLocks noGrp="1"/>
          </p:cNvSpPr>
          <p:nvPr>
            <p:ph type="sldNum" sz="quarter" idx="17"/>
          </p:nvPr>
        </p:nvSpPr>
        <p:spPr/>
        <p:txBody>
          <a:bodyPr/>
          <a:lstStyle/>
          <a:p>
            <a:fld id="{36931F6F-5528-48D5-B393-8A2E8E95CE1F}" type="slidenum">
              <a:rPr lang="en-US" smtClean="0"/>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FD23333F-AC50-418F-A4EF-D292C7DFAA6E}" type="datetimeFigureOut">
              <a:rPr lang="en-US" smtClean="0"/>
              <a:t>2/14/2014</a:t>
            </a:fld>
            <a:endParaRPr lang="en-US"/>
          </a:p>
        </p:txBody>
      </p:sp>
      <p:sp>
        <p:nvSpPr>
          <p:cNvPr id="14" name="Slide Number Placeholder 13"/>
          <p:cNvSpPr>
            <a:spLocks noGrp="1"/>
          </p:cNvSpPr>
          <p:nvPr>
            <p:ph type="sldNum" sz="quarter" idx="11"/>
          </p:nvPr>
        </p:nvSpPr>
        <p:spPr/>
        <p:txBody>
          <a:bodyPr/>
          <a:lstStyle/>
          <a:p>
            <a:fld id="{36931F6F-5528-48D5-B393-8A2E8E95CE1F}"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FD23333F-AC50-418F-A4EF-D292C7DFAA6E}" type="datetimeFigureOut">
              <a:rPr lang="en-US" smtClean="0"/>
              <a:t>2/14/2014</a:t>
            </a:fld>
            <a:endParaRPr lang="en-US"/>
          </a:p>
        </p:txBody>
      </p:sp>
      <p:sp>
        <p:nvSpPr>
          <p:cNvPr id="12" name="Slide Number Placeholder 11"/>
          <p:cNvSpPr>
            <a:spLocks noGrp="1"/>
          </p:cNvSpPr>
          <p:nvPr>
            <p:ph type="sldNum" sz="quarter" idx="11"/>
          </p:nvPr>
        </p:nvSpPr>
        <p:spPr/>
        <p:txBody>
          <a:bodyPr/>
          <a:lstStyle/>
          <a:p>
            <a:fld id="{36931F6F-5528-48D5-B393-8A2E8E95CE1F}"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23333F-AC50-418F-A4EF-D292C7DFAA6E}" type="datetimeFigureOut">
              <a:rPr lang="en-US" smtClean="0"/>
              <a:t>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31F6F-5528-48D5-B393-8A2E8E95CE1F}" type="slidenum">
              <a:rPr lang="en-US" smtClean="0"/>
              <a:t>‹#›</a:t>
            </a:fld>
            <a:endParaRPr lang="en-US"/>
          </a:p>
        </p:txBody>
      </p:sp>
    </p:spTree>
    <p:extLst>
      <p:ext uri="{BB962C8B-B14F-4D97-AF65-F5344CB8AC3E}">
        <p14:creationId xmlns:p14="http://schemas.microsoft.com/office/powerpoint/2010/main" val="2327746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FD23333F-AC50-418F-A4EF-D292C7DFAA6E}" type="datetimeFigureOut">
              <a:rPr lang="en-US" smtClean="0"/>
              <a:t>2/14/2014</a:t>
            </a:fld>
            <a:endParaRPr lang="en-US"/>
          </a:p>
        </p:txBody>
      </p:sp>
      <p:sp>
        <p:nvSpPr>
          <p:cNvPr id="18" name="Slide Number Placeholder 17"/>
          <p:cNvSpPr>
            <a:spLocks noGrp="1"/>
          </p:cNvSpPr>
          <p:nvPr>
            <p:ph type="sldNum" sz="quarter" idx="16"/>
          </p:nvPr>
        </p:nvSpPr>
        <p:spPr/>
        <p:txBody>
          <a:bodyPr/>
          <a:lstStyle/>
          <a:p>
            <a:fld id="{36931F6F-5528-48D5-B393-8A2E8E95CE1F}" type="slidenum">
              <a:rPr lang="en-US" smtClean="0"/>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FD23333F-AC50-418F-A4EF-D292C7DFAA6E}" type="datetimeFigureOut">
              <a:rPr lang="en-US" smtClean="0"/>
              <a:t>2/14/2014</a:t>
            </a:fld>
            <a:endParaRPr lang="en-US"/>
          </a:p>
        </p:txBody>
      </p:sp>
      <p:sp>
        <p:nvSpPr>
          <p:cNvPr id="20" name="Slide Number Placeholder 19"/>
          <p:cNvSpPr>
            <a:spLocks noGrp="1"/>
          </p:cNvSpPr>
          <p:nvPr>
            <p:ph type="sldNum" sz="quarter" idx="15"/>
          </p:nvPr>
        </p:nvSpPr>
        <p:spPr/>
        <p:txBody>
          <a:bodyPr/>
          <a:lstStyle/>
          <a:p>
            <a:fld id="{36931F6F-5528-48D5-B393-8A2E8E95CE1F}"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23333F-AC50-418F-A4EF-D292C7DFAA6E}" type="datetimeFigureOut">
              <a:rPr lang="en-US" smtClean="0"/>
              <a:t>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31F6F-5528-48D5-B393-8A2E8E95CE1F}"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23333F-AC50-418F-A4EF-D292C7DFAA6E}" type="datetimeFigureOut">
              <a:rPr lang="en-US" smtClean="0"/>
              <a:t>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31F6F-5528-48D5-B393-8A2E8E95CE1F}"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FD23333F-AC50-418F-A4EF-D292C7DFAA6E}" type="datetimeFigureOut">
              <a:rPr lang="en-US" smtClean="0"/>
              <a:t>2/14/2014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36931F6F-5528-48D5-B393-8A2E8E95CE1F}"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23333F-AC50-418F-A4EF-D292C7DFAA6E}" type="datetimeFigureOut">
              <a:rPr lang="en-US" smtClean="0"/>
              <a:t>2/14/2014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6931F6F-5528-48D5-B393-8A2E8E95CE1F}"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D23333F-AC50-418F-A4EF-D292C7DFAA6E}" type="datetimeFigureOut">
              <a:rPr lang="en-US" smtClean="0"/>
              <a:t>2/14/2014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6931F6F-5528-48D5-B393-8A2E8E95CE1F}"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23333F-AC50-418F-A4EF-D292C7DFAA6E}" type="datetimeFigureOut">
              <a:rPr lang="en-US" smtClean="0"/>
              <a:t>2/14/2014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6931F6F-5528-48D5-B393-8A2E8E95CE1F}"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D23333F-AC50-418F-A4EF-D292C7DFAA6E}" type="datetimeFigureOut">
              <a:rPr lang="en-US" smtClean="0"/>
              <a:t>2/14/2014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6931F6F-5528-48D5-B393-8A2E8E95CE1F}"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D23333F-AC50-418F-A4EF-D292C7DFAA6E}" type="datetimeFigureOut">
              <a:rPr lang="en-US" smtClean="0"/>
              <a:t>2/14/2014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6931F6F-5528-48D5-B393-8A2E8E95CE1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23333F-AC50-418F-A4EF-D292C7DFAA6E}" type="datetimeFigureOut">
              <a:rPr lang="en-US" smtClean="0"/>
              <a:t>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31F6F-5528-48D5-B393-8A2E8E95CE1F}" type="slidenum">
              <a:rPr lang="en-US" smtClean="0"/>
              <a:t>‹#›</a:t>
            </a:fld>
            <a:endParaRPr lang="en-US"/>
          </a:p>
        </p:txBody>
      </p:sp>
    </p:spTree>
    <p:extLst>
      <p:ext uri="{BB962C8B-B14F-4D97-AF65-F5344CB8AC3E}">
        <p14:creationId xmlns:p14="http://schemas.microsoft.com/office/powerpoint/2010/main" val="14712138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FD23333F-AC50-418F-A4EF-D292C7DFAA6E}" type="datetimeFigureOut">
              <a:rPr lang="en-US" smtClean="0"/>
              <a:t>2/14/2014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6931F6F-5528-48D5-B393-8A2E8E95CE1F}"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23333F-AC50-418F-A4EF-D292C7DFAA6E}" type="datetimeFigureOut">
              <a:rPr lang="en-US" smtClean="0"/>
              <a:t>2/14/2014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6931F6F-5528-48D5-B393-8A2E8E95CE1F}"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23333F-AC50-418F-A4EF-D292C7DFAA6E}" type="datetimeFigureOut">
              <a:rPr lang="en-US" smtClean="0"/>
              <a:t>2/14/2014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6931F6F-5528-48D5-B393-8A2E8E95CE1F}"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23333F-AC50-418F-A4EF-D292C7DFAA6E}" type="datetimeFigureOut">
              <a:rPr lang="en-US" smtClean="0"/>
              <a:t>2/14/2014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6931F6F-5528-48D5-B393-8A2E8E95CE1F}"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23333F-AC50-418F-A4EF-D292C7DFAA6E}" type="datetimeFigureOut">
              <a:rPr lang="en-US" smtClean="0"/>
              <a:t>2/14/2014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6931F6F-5528-48D5-B393-8A2E8E95CE1F}"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FD23333F-AC50-418F-A4EF-D292C7DFAA6E}" type="datetimeFigureOut">
              <a:rPr lang="en-US" smtClean="0"/>
              <a:t>2/14/2014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36931F6F-5528-48D5-B393-8A2E8E95CE1F}"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23333F-AC50-418F-A4EF-D292C7DFAA6E}" type="datetimeFigureOut">
              <a:rPr lang="en-US" smtClean="0"/>
              <a:t>2/14/2014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6931F6F-5528-48D5-B393-8A2E8E95CE1F}"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D23333F-AC50-418F-A4EF-D292C7DFAA6E}" type="datetimeFigureOut">
              <a:rPr lang="en-US" smtClean="0"/>
              <a:t>2/14/2014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6931F6F-5528-48D5-B393-8A2E8E95CE1F}"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23333F-AC50-418F-A4EF-D292C7DFAA6E}" type="datetimeFigureOut">
              <a:rPr lang="en-US" smtClean="0"/>
              <a:t>2/14/2014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6931F6F-5528-48D5-B393-8A2E8E95CE1F}"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D23333F-AC50-418F-A4EF-D292C7DFAA6E}" type="datetimeFigureOut">
              <a:rPr lang="en-US" smtClean="0"/>
              <a:t>2/14/2014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6931F6F-5528-48D5-B393-8A2E8E95CE1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23333F-AC50-418F-A4EF-D292C7DFAA6E}" type="datetimeFigureOut">
              <a:rPr lang="en-US" smtClean="0"/>
              <a:t>2/14/2014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31F6F-5528-48D5-B393-8A2E8E95CE1F}" type="slidenum">
              <a:rPr lang="en-US" smtClean="0"/>
              <a:t>‹#›</a:t>
            </a:fld>
            <a:endParaRPr lang="en-US"/>
          </a:p>
        </p:txBody>
      </p:sp>
    </p:spTree>
    <p:extLst>
      <p:ext uri="{BB962C8B-B14F-4D97-AF65-F5344CB8AC3E}">
        <p14:creationId xmlns:p14="http://schemas.microsoft.com/office/powerpoint/2010/main" val="6601468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D23333F-AC50-418F-A4EF-D292C7DFAA6E}" type="datetimeFigureOut">
              <a:rPr lang="en-US" smtClean="0"/>
              <a:t>2/14/2014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6931F6F-5528-48D5-B393-8A2E8E95CE1F}"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FD23333F-AC50-418F-A4EF-D292C7DFAA6E}" type="datetimeFigureOut">
              <a:rPr lang="en-US" smtClean="0"/>
              <a:t>2/14/2014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6931F6F-5528-48D5-B393-8A2E8E95CE1F}"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23333F-AC50-418F-A4EF-D292C7DFAA6E}" type="datetimeFigureOut">
              <a:rPr lang="en-US" smtClean="0"/>
              <a:t>2/14/2014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6931F6F-5528-48D5-B393-8A2E8E95CE1F}"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23333F-AC50-418F-A4EF-D292C7DFAA6E}" type="datetimeFigureOut">
              <a:rPr lang="en-US" smtClean="0"/>
              <a:t>2/14/2014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6931F6F-5528-48D5-B393-8A2E8E95CE1F}"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23333F-AC50-418F-A4EF-D292C7DFAA6E}" type="datetimeFigureOut">
              <a:rPr lang="en-US" smtClean="0"/>
              <a:t>2/14/2014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6931F6F-5528-48D5-B393-8A2E8E95CE1F}"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23333F-AC50-418F-A4EF-D292C7DFAA6E}" type="datetimeFigureOut">
              <a:rPr lang="en-US" smtClean="0"/>
              <a:t>2/14/2014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6931F6F-5528-48D5-B393-8A2E8E95CE1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23333F-AC50-418F-A4EF-D292C7DFAA6E}" type="datetimeFigureOut">
              <a:rPr lang="en-US" smtClean="0"/>
              <a:t>2/14/2014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931F6F-5528-48D5-B393-8A2E8E95CE1F}" type="slidenum">
              <a:rPr lang="en-US" smtClean="0"/>
              <a:t>‹#›</a:t>
            </a:fld>
            <a:endParaRPr lang="en-US"/>
          </a:p>
        </p:txBody>
      </p:sp>
    </p:spTree>
    <p:extLst>
      <p:ext uri="{BB962C8B-B14F-4D97-AF65-F5344CB8AC3E}">
        <p14:creationId xmlns:p14="http://schemas.microsoft.com/office/powerpoint/2010/main" val="2105510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23333F-AC50-418F-A4EF-D292C7DFAA6E}" type="datetimeFigureOut">
              <a:rPr lang="en-US" smtClean="0"/>
              <a:t>2/14/2014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931F6F-5528-48D5-B393-8A2E8E95CE1F}" type="slidenum">
              <a:rPr lang="en-US" smtClean="0"/>
              <a:t>‹#›</a:t>
            </a:fld>
            <a:endParaRPr lang="en-US"/>
          </a:p>
        </p:txBody>
      </p:sp>
    </p:spTree>
    <p:extLst>
      <p:ext uri="{BB962C8B-B14F-4D97-AF65-F5344CB8AC3E}">
        <p14:creationId xmlns:p14="http://schemas.microsoft.com/office/powerpoint/2010/main" val="1011916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23333F-AC50-418F-A4EF-D292C7DFAA6E}" type="datetimeFigureOut">
              <a:rPr lang="en-US" smtClean="0"/>
              <a:t>2/14/2014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931F6F-5528-48D5-B393-8A2E8E95CE1F}" type="slidenum">
              <a:rPr lang="en-US" smtClean="0"/>
              <a:t>‹#›</a:t>
            </a:fld>
            <a:endParaRPr lang="en-US"/>
          </a:p>
        </p:txBody>
      </p:sp>
    </p:spTree>
    <p:extLst>
      <p:ext uri="{BB962C8B-B14F-4D97-AF65-F5344CB8AC3E}">
        <p14:creationId xmlns:p14="http://schemas.microsoft.com/office/powerpoint/2010/main" val="2641677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23333F-AC50-418F-A4EF-D292C7DFAA6E}" type="datetimeFigureOut">
              <a:rPr lang="en-US" smtClean="0"/>
              <a:t>2/14/2014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31F6F-5528-48D5-B393-8A2E8E95CE1F}" type="slidenum">
              <a:rPr lang="en-US" smtClean="0"/>
              <a:t>‹#›</a:t>
            </a:fld>
            <a:endParaRPr lang="en-US"/>
          </a:p>
        </p:txBody>
      </p:sp>
    </p:spTree>
    <p:extLst>
      <p:ext uri="{BB962C8B-B14F-4D97-AF65-F5344CB8AC3E}">
        <p14:creationId xmlns:p14="http://schemas.microsoft.com/office/powerpoint/2010/main" val="735219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23333F-AC50-418F-A4EF-D292C7DFAA6E}" type="datetimeFigureOut">
              <a:rPr lang="en-US" smtClean="0"/>
              <a:t>2/14/2014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31F6F-5528-48D5-B393-8A2E8E95CE1F}" type="slidenum">
              <a:rPr lang="en-US" smtClean="0"/>
              <a:t>‹#›</a:t>
            </a:fld>
            <a:endParaRPr lang="en-US"/>
          </a:p>
        </p:txBody>
      </p:sp>
    </p:spTree>
    <p:extLst>
      <p:ext uri="{BB962C8B-B14F-4D97-AF65-F5344CB8AC3E}">
        <p14:creationId xmlns:p14="http://schemas.microsoft.com/office/powerpoint/2010/main" val="115462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3333F-AC50-418F-A4EF-D292C7DFAA6E}" type="datetimeFigureOut">
              <a:rPr lang="en-US" smtClean="0"/>
              <a:t>2/14/2014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931F6F-5528-48D5-B393-8A2E8E95CE1F}" type="slidenum">
              <a:rPr lang="en-US" smtClean="0"/>
              <a:t>‹#›</a:t>
            </a:fld>
            <a:endParaRPr lang="en-US"/>
          </a:p>
        </p:txBody>
      </p:sp>
    </p:spTree>
    <p:extLst>
      <p:ext uri="{BB962C8B-B14F-4D97-AF65-F5344CB8AC3E}">
        <p14:creationId xmlns:p14="http://schemas.microsoft.com/office/powerpoint/2010/main" val="2773269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FD23333F-AC50-418F-A4EF-D292C7DFAA6E}" type="datetimeFigureOut">
              <a:rPr lang="en-US" smtClean="0"/>
              <a:t>2/14/2014</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36931F6F-5528-48D5-B393-8A2E8E95CE1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D23333F-AC50-418F-A4EF-D292C7DFAA6E}" type="datetimeFigureOut">
              <a:rPr lang="en-US" smtClean="0"/>
              <a:t>2/14/2014</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6931F6F-5528-48D5-B393-8A2E8E95CE1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D23333F-AC50-418F-A4EF-D292C7DFAA6E}" type="datetimeFigureOut">
              <a:rPr lang="en-US" smtClean="0"/>
              <a:t>2/14/2014</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6931F6F-5528-48D5-B393-8A2E8E95CE1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worldatlas.com/aatlas/infopage/ringfire.htm" TargetMode="External"/><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apims.doe.gov.my/apims/General%20Info%20of%20Air%20Pollutant%20Index.pdf" TargetMode="External"/><Relationship Id="rId2" Type="http://schemas.openxmlformats.org/officeDocument/2006/relationships/hyperlink" Target="http://www.intmath.com/blog/math-of-air-pollution/8170" TargetMode="External"/><Relationship Id="rId1" Type="http://schemas.openxmlformats.org/officeDocument/2006/relationships/slideLayout" Target="../slideLayouts/slideLayout2.xml"/><Relationship Id="rId4" Type="http://schemas.openxmlformats.org/officeDocument/2006/relationships/hyperlink" Target="http://www.who.int/mediacentre/factsheets/fs313/en/"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0" y="4876800"/>
            <a:ext cx="4114800" cy="1752600"/>
          </a:xfrm>
        </p:spPr>
        <p:txBody>
          <a:bodyPr>
            <a:normAutofit/>
          </a:bodyPr>
          <a:lstStyle/>
          <a:p>
            <a:pPr>
              <a:spcBef>
                <a:spcPts val="0"/>
              </a:spcBef>
            </a:pPr>
            <a:r>
              <a:rPr lang="en-US" sz="2400" b="1" dirty="0" err="1" smtClean="0">
                <a:solidFill>
                  <a:srgbClr val="C00000"/>
                </a:solidFill>
              </a:rPr>
              <a:t>Suhaidah</a:t>
            </a:r>
            <a:r>
              <a:rPr lang="en-US" sz="2400" b="1" dirty="0" smtClean="0">
                <a:solidFill>
                  <a:srgbClr val="C00000"/>
                </a:solidFill>
              </a:rPr>
              <a:t> Tahir</a:t>
            </a:r>
          </a:p>
          <a:p>
            <a:pPr>
              <a:spcBef>
                <a:spcPts val="0"/>
              </a:spcBef>
            </a:pPr>
            <a:r>
              <a:rPr lang="en-US" sz="2400" b="1" dirty="0" smtClean="0">
                <a:solidFill>
                  <a:srgbClr val="C00000"/>
                </a:solidFill>
              </a:rPr>
              <a:t>SEAMEO RECSAM</a:t>
            </a:r>
          </a:p>
          <a:p>
            <a:pPr>
              <a:spcBef>
                <a:spcPts val="0"/>
              </a:spcBef>
            </a:pPr>
            <a:r>
              <a:rPr lang="en-US" sz="2400" b="1" dirty="0" smtClean="0">
                <a:solidFill>
                  <a:srgbClr val="C00000"/>
                </a:solidFill>
              </a:rPr>
              <a:t>MALAYSIA</a:t>
            </a:r>
            <a:endParaRPr lang="en-US" sz="2400" b="1" dirty="0">
              <a:solidFill>
                <a:srgbClr val="C00000"/>
              </a:solidFill>
            </a:endParaRPr>
          </a:p>
        </p:txBody>
      </p:sp>
      <p:sp>
        <p:nvSpPr>
          <p:cNvPr id="2" name="Title 1"/>
          <p:cNvSpPr>
            <a:spLocks noGrp="1"/>
          </p:cNvSpPr>
          <p:nvPr>
            <p:ph type="title"/>
          </p:nvPr>
        </p:nvSpPr>
        <p:spPr>
          <a:xfrm>
            <a:off x="352426" y="1981201"/>
            <a:ext cx="8410574" cy="2438399"/>
          </a:xfrm>
        </p:spPr>
        <p:txBody>
          <a:bodyPr>
            <a:noAutofit/>
          </a:bodyPr>
          <a:lstStyle/>
          <a:p>
            <a:r>
              <a:rPr lang="en-US" sz="4800" dirty="0" smtClean="0"/>
              <a:t>VII APEC-Tsukuba </a:t>
            </a:r>
            <a:br>
              <a:rPr lang="en-US" sz="4800" dirty="0" smtClean="0"/>
            </a:br>
            <a:r>
              <a:rPr lang="en-US" sz="4800" dirty="0" smtClean="0"/>
              <a:t>International Conference</a:t>
            </a:r>
            <a:br>
              <a:rPr lang="en-US" sz="4800" dirty="0" smtClean="0"/>
            </a:br>
            <a:r>
              <a:rPr lang="en-US" sz="4800" dirty="0" smtClean="0"/>
              <a:t>Innovation of Mathematics Teaching and Learning through Lesson Study</a:t>
            </a:r>
            <a:endParaRPr lang="en-US" sz="4800" dirty="0"/>
          </a:p>
        </p:txBody>
      </p:sp>
    </p:spTree>
    <p:extLst>
      <p:ext uri="{BB962C8B-B14F-4D97-AF65-F5344CB8AC3E}">
        <p14:creationId xmlns:p14="http://schemas.microsoft.com/office/powerpoint/2010/main" val="1490726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a:bodyPr>
          <a:lstStyle/>
          <a:p>
            <a:pPr marL="0" indent="0" algn="just">
              <a:buNone/>
            </a:pPr>
            <a:r>
              <a:rPr lang="en-US" dirty="0" smtClean="0"/>
              <a:t>June </a:t>
            </a:r>
            <a:r>
              <a:rPr lang="en-US" dirty="0"/>
              <a:t>to September each year, during the south west monsoon, much of Southeast Asia is hot and dry (unlike the northeast monsoon which brings wet weather</a:t>
            </a:r>
            <a:r>
              <a:rPr lang="en-US" dirty="0" smtClean="0"/>
              <a:t>).</a:t>
            </a:r>
          </a:p>
          <a:p>
            <a:pPr marL="0" indent="0">
              <a:buNone/>
            </a:pPr>
            <a:endParaRPr lang="en-US" dirty="0" smtClean="0"/>
          </a:p>
          <a:p>
            <a:pPr marL="0" indent="0" algn="just">
              <a:buNone/>
            </a:pPr>
            <a:r>
              <a:rPr lang="en-US" dirty="0" smtClean="0"/>
              <a:t>the </a:t>
            </a:r>
            <a:r>
              <a:rPr lang="en-US" dirty="0"/>
              <a:t>dry season was the time when </a:t>
            </a:r>
            <a:r>
              <a:rPr lang="en-US" dirty="0" smtClean="0"/>
              <a:t>farmers </a:t>
            </a:r>
            <a:r>
              <a:rPr lang="en-US" dirty="0"/>
              <a:t>would use slash and burn techniques to clear rainforest to produce farming land. </a:t>
            </a:r>
            <a:endParaRPr lang="en-US" dirty="0" smtClean="0"/>
          </a:p>
          <a:p>
            <a:pPr marL="0" indent="0">
              <a:buNone/>
            </a:pPr>
            <a:r>
              <a:rPr lang="en-US" dirty="0" smtClean="0"/>
              <a:t>Farmers </a:t>
            </a:r>
            <a:r>
              <a:rPr lang="en-US" dirty="0"/>
              <a:t>still do that, even though it is now illegal.</a:t>
            </a:r>
          </a:p>
        </p:txBody>
      </p:sp>
    </p:spTree>
    <p:extLst>
      <p:ext uri="{BB962C8B-B14F-4D97-AF65-F5344CB8AC3E}">
        <p14:creationId xmlns:p14="http://schemas.microsoft.com/office/powerpoint/2010/main" val="44393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Huge swathes of old growth rainforest are cleared each year for the monoculture palm oil plantations, causing immeasurable environmental harm, not only directly for the people </a:t>
            </a:r>
            <a:r>
              <a:rPr lang="en-US" dirty="0" smtClean="0"/>
              <a:t>affected </a:t>
            </a:r>
            <a:r>
              <a:rPr lang="en-US" dirty="0"/>
              <a:t>by the toxic smoke haze, but also for the loss of biodiversity and increase in CO2 in the atmosphere.</a:t>
            </a:r>
          </a:p>
        </p:txBody>
      </p:sp>
    </p:spTree>
    <p:extLst>
      <p:ext uri="{BB962C8B-B14F-4D97-AF65-F5344CB8AC3E}">
        <p14:creationId xmlns:p14="http://schemas.microsoft.com/office/powerpoint/2010/main" val="49294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a:bodyPr>
          <a:lstStyle/>
          <a:p>
            <a:pPr marL="0" indent="0">
              <a:buNone/>
            </a:pPr>
            <a:r>
              <a:rPr lang="en-US" dirty="0" smtClean="0"/>
              <a:t>PSI(Pollution Standards Index)  a </a:t>
            </a:r>
            <a:r>
              <a:rPr lang="en-US" dirty="0"/>
              <a:t>number representing the </a:t>
            </a:r>
            <a:r>
              <a:rPr lang="en-US" dirty="0" smtClean="0"/>
              <a:t>highest </a:t>
            </a:r>
            <a:r>
              <a:rPr lang="en-US" dirty="0"/>
              <a:t>concentration of 5 common pollutants averaged over a 24-hour period</a:t>
            </a:r>
            <a:r>
              <a:rPr lang="en-US" dirty="0" smtClean="0"/>
              <a:t>.</a:t>
            </a:r>
          </a:p>
          <a:p>
            <a:pPr marL="0" indent="0">
              <a:buNone/>
            </a:pPr>
            <a:endParaRPr lang="en-US" dirty="0" smtClean="0"/>
          </a:p>
          <a:p>
            <a:r>
              <a:rPr lang="en-US" dirty="0"/>
              <a:t>Particulate matter (PM10, that is small particles with an "aerodynamic" diameter smaller than 10 µm);</a:t>
            </a:r>
          </a:p>
          <a:p>
            <a:r>
              <a:rPr lang="en-US" dirty="0" err="1"/>
              <a:t>Sulphur</a:t>
            </a:r>
            <a:r>
              <a:rPr lang="en-US" dirty="0"/>
              <a:t> dioxide (SO</a:t>
            </a:r>
            <a:r>
              <a:rPr lang="en-US" baseline="-25000" dirty="0"/>
              <a:t>2</a:t>
            </a:r>
            <a:r>
              <a:rPr lang="en-US" dirty="0"/>
              <a:t>);</a:t>
            </a:r>
          </a:p>
          <a:p>
            <a:r>
              <a:rPr lang="en-US" dirty="0"/>
              <a:t>Carbon monoxide (CO);</a:t>
            </a:r>
          </a:p>
          <a:p>
            <a:r>
              <a:rPr lang="en-US" dirty="0"/>
              <a:t>Ozone (O</a:t>
            </a:r>
            <a:r>
              <a:rPr lang="en-US" baseline="-25000" dirty="0"/>
              <a:t>3</a:t>
            </a:r>
            <a:r>
              <a:rPr lang="en-US" dirty="0"/>
              <a:t>); and</a:t>
            </a:r>
          </a:p>
          <a:p>
            <a:r>
              <a:rPr lang="en-US" dirty="0"/>
              <a:t>Nitrogen dioxide (NO</a:t>
            </a:r>
            <a:r>
              <a:rPr lang="en-US" baseline="-25000" dirty="0"/>
              <a:t>2</a:t>
            </a:r>
            <a:r>
              <a:rPr lang="en-US" dirty="0"/>
              <a:t>)</a:t>
            </a:r>
          </a:p>
          <a:p>
            <a:pPr marL="0" indent="0">
              <a:buNone/>
            </a:pPr>
            <a:endParaRPr lang="en-US" dirty="0"/>
          </a:p>
        </p:txBody>
      </p:sp>
    </p:spTree>
    <p:extLst>
      <p:ext uri="{BB962C8B-B14F-4D97-AF65-F5344CB8AC3E}">
        <p14:creationId xmlns:p14="http://schemas.microsoft.com/office/powerpoint/2010/main" val="167395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mph" presetSubtype="0" fill="hold" nodeType="clickEffect">
                                  <p:stCondLst>
                                    <p:cond delay="0"/>
                                  </p:stCondLst>
                                  <p:childTnLst>
                                    <p:animClr clrSpc="rgb" dir="cw">
                                      <p:cBhvr override="childStyle">
                                        <p:cTn id="11" dur="500" fill="hold"/>
                                        <p:tgtEl>
                                          <p:spTgt spid="3">
                                            <p:txEl>
                                              <p:pRg st="2" end="2"/>
                                            </p:txEl>
                                          </p:spTgt>
                                        </p:tgtEl>
                                        <p:attrNameLst>
                                          <p:attrName>style.color</p:attrName>
                                        </p:attrNameLst>
                                      </p:cBhvr>
                                      <p:to>
                                        <a:srgbClr val="FF0000"/>
                                      </p:to>
                                    </p:animClr>
                                    <p:animClr clrSpc="rgb" dir="cw">
                                      <p:cBhvr>
                                        <p:cTn id="12" dur="500" fill="hold"/>
                                        <p:tgtEl>
                                          <p:spTgt spid="3">
                                            <p:txEl>
                                              <p:pRg st="2" end="2"/>
                                            </p:txEl>
                                          </p:spTgt>
                                        </p:tgtEl>
                                        <p:attrNameLst>
                                          <p:attrName>fillcolor</p:attrName>
                                        </p:attrNameLst>
                                      </p:cBhvr>
                                      <p:to>
                                        <a:srgbClr val="FF0000"/>
                                      </p:to>
                                    </p:animClr>
                                    <p:set>
                                      <p:cBhvr>
                                        <p:cTn id="13" dur="500" fill="hold"/>
                                        <p:tgtEl>
                                          <p:spTgt spid="3">
                                            <p:txEl>
                                              <p:pRg st="2" end="2"/>
                                            </p:txEl>
                                          </p:spTgt>
                                        </p:tgtEl>
                                        <p:attrNameLst>
                                          <p:attrName>fill.type</p:attrName>
                                        </p:attrNameLst>
                                      </p:cBhvr>
                                      <p:to>
                                        <p:strVal val="solid"/>
                                      </p:to>
                                    </p:set>
                                    <p:set>
                                      <p:cBhvr>
                                        <p:cTn id="14" dur="500" fill="hold"/>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381000"/>
            <a:ext cx="8686800" cy="5745163"/>
          </a:xfrm>
        </p:spPr>
        <p:txBody>
          <a:bodyPr>
            <a:normAutofit fontScale="92500"/>
          </a:bodyPr>
          <a:lstStyle/>
          <a:p>
            <a:pPr marL="0" indent="0" algn="just">
              <a:buNone/>
            </a:pPr>
            <a:r>
              <a:rPr lang="en-US" sz="3600" dirty="0" smtClean="0"/>
              <a:t>PM (particulate matter) </a:t>
            </a:r>
            <a:r>
              <a:rPr lang="en-US" sz="3600" dirty="0"/>
              <a:t>affects more people than any other pollutant. </a:t>
            </a:r>
            <a:endParaRPr lang="en-US" sz="3600" dirty="0" smtClean="0"/>
          </a:p>
          <a:p>
            <a:pPr marL="0" indent="0" algn="just">
              <a:buNone/>
            </a:pPr>
            <a:r>
              <a:rPr lang="en-US" sz="3600" dirty="0" smtClean="0"/>
              <a:t>The </a:t>
            </a:r>
            <a:r>
              <a:rPr lang="en-US" sz="3600" dirty="0"/>
              <a:t>major </a:t>
            </a:r>
            <a:r>
              <a:rPr lang="en-US" sz="3600" dirty="0" smtClean="0"/>
              <a:t>components</a:t>
            </a:r>
          </a:p>
          <a:p>
            <a:pPr algn="just"/>
            <a:r>
              <a:rPr lang="en-US" sz="3600" dirty="0" smtClean="0"/>
              <a:t>sulfate</a:t>
            </a:r>
            <a:r>
              <a:rPr lang="en-US" sz="3600" dirty="0"/>
              <a:t>, </a:t>
            </a:r>
            <a:endParaRPr lang="en-US" sz="3600" dirty="0" smtClean="0"/>
          </a:p>
          <a:p>
            <a:pPr algn="just"/>
            <a:r>
              <a:rPr lang="en-US" sz="3600" dirty="0" smtClean="0"/>
              <a:t>nitrates</a:t>
            </a:r>
            <a:r>
              <a:rPr lang="en-US" sz="3600" dirty="0"/>
              <a:t>, </a:t>
            </a:r>
            <a:endParaRPr lang="en-US" sz="3600" dirty="0" smtClean="0"/>
          </a:p>
          <a:p>
            <a:pPr algn="just"/>
            <a:r>
              <a:rPr lang="en-US" sz="3600" dirty="0" smtClean="0"/>
              <a:t>ammonia</a:t>
            </a:r>
            <a:r>
              <a:rPr lang="en-US" sz="3600" dirty="0"/>
              <a:t>, </a:t>
            </a:r>
            <a:endParaRPr lang="en-US" sz="3600" dirty="0" smtClean="0"/>
          </a:p>
          <a:p>
            <a:pPr algn="just"/>
            <a:r>
              <a:rPr lang="en-US" sz="3600" dirty="0" smtClean="0"/>
              <a:t>sodium </a:t>
            </a:r>
            <a:r>
              <a:rPr lang="en-US" sz="3600" dirty="0"/>
              <a:t>chloride, </a:t>
            </a:r>
            <a:endParaRPr lang="en-US" sz="3600" dirty="0" smtClean="0"/>
          </a:p>
          <a:p>
            <a:pPr algn="just"/>
            <a:r>
              <a:rPr lang="en-US" sz="3600" dirty="0" smtClean="0"/>
              <a:t>carbon</a:t>
            </a:r>
            <a:r>
              <a:rPr lang="en-US" sz="3600" dirty="0"/>
              <a:t>, </a:t>
            </a:r>
            <a:endParaRPr lang="en-US" sz="3600" dirty="0" smtClean="0"/>
          </a:p>
          <a:p>
            <a:pPr algn="just"/>
            <a:r>
              <a:rPr lang="en-US" sz="3600" dirty="0" smtClean="0"/>
              <a:t>mineral </a:t>
            </a:r>
            <a:r>
              <a:rPr lang="en-US" sz="3600" dirty="0"/>
              <a:t>dust </a:t>
            </a:r>
            <a:endParaRPr lang="en-US" sz="3600" dirty="0" smtClean="0"/>
          </a:p>
          <a:p>
            <a:pPr algn="just"/>
            <a:r>
              <a:rPr lang="en-US" sz="3600" dirty="0" smtClean="0"/>
              <a:t>water</a:t>
            </a:r>
            <a:r>
              <a:rPr lang="en-US" sz="3600" dirty="0"/>
              <a:t>. </a:t>
            </a:r>
          </a:p>
        </p:txBody>
      </p:sp>
      <p:sp>
        <p:nvSpPr>
          <p:cNvPr id="4" name="Cloud 3"/>
          <p:cNvSpPr/>
          <p:nvPr/>
        </p:nvSpPr>
        <p:spPr>
          <a:xfrm>
            <a:off x="4343400" y="1447800"/>
            <a:ext cx="5486400" cy="4800600"/>
          </a:xfrm>
          <a:prstGeom prst="clou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tx1"/>
              </a:solidFill>
            </a:endParaRPr>
          </a:p>
          <a:p>
            <a:pPr algn="ctr"/>
            <a:endParaRPr lang="en-US" sz="2400" dirty="0">
              <a:solidFill>
                <a:schemeClr val="tx1"/>
              </a:solidFill>
            </a:endParaRPr>
          </a:p>
          <a:p>
            <a:pPr algn="ctr"/>
            <a:r>
              <a:rPr lang="en-US" sz="2400" dirty="0" smtClean="0">
                <a:solidFill>
                  <a:schemeClr val="tx1"/>
                </a:solidFill>
              </a:rPr>
              <a:t>It </a:t>
            </a:r>
            <a:r>
              <a:rPr lang="en-US" sz="2400" dirty="0" smtClean="0">
                <a:solidFill>
                  <a:schemeClr val="tx1"/>
                </a:solidFill>
              </a:rPr>
              <a:t>consists of a complex mixture of solid and liquid particles of organic and inorganic substances suspended in the air.</a:t>
            </a:r>
          </a:p>
          <a:p>
            <a:pPr algn="ctr"/>
            <a:endParaRPr lang="en-US" sz="2400" dirty="0">
              <a:solidFill>
                <a:schemeClr val="tx1"/>
              </a:solidFill>
            </a:endParaRPr>
          </a:p>
        </p:txBody>
      </p:sp>
    </p:spTree>
    <p:extLst>
      <p:ext uri="{BB962C8B-B14F-4D97-AF65-F5344CB8AC3E}">
        <p14:creationId xmlns:p14="http://schemas.microsoft.com/office/powerpoint/2010/main" val="171097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ircle(in)">
                                      <p:cBhvr>
                                        <p:cTn id="25" dur="2000"/>
                                        <p:tgtEl>
                                          <p:spTgt spid="3">
                                            <p:txEl>
                                              <p:pRg st="4" end="4"/>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circle(in)">
                                      <p:cBhvr>
                                        <p:cTn id="28" dur="2000"/>
                                        <p:tgtEl>
                                          <p:spTgt spid="3">
                                            <p:txEl>
                                              <p:pRg st="5" end="5"/>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circle(in)">
                                      <p:cBhvr>
                                        <p:cTn id="31" dur="2000"/>
                                        <p:tgtEl>
                                          <p:spTgt spid="3">
                                            <p:txEl>
                                              <p:pRg st="6" end="6"/>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circle(in)">
                                      <p:cBhvr>
                                        <p:cTn id="34" dur="2000"/>
                                        <p:tgtEl>
                                          <p:spTgt spid="3">
                                            <p:txEl>
                                              <p:pRg st="7" end="7"/>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circle(in)">
                                      <p:cBhvr>
                                        <p:cTn id="37" dur="20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7" presetClass="emph" presetSubtype="0" fill="remove" grpId="0" nodeType="clickEffect">
                                  <p:stCondLst>
                                    <p:cond delay="0"/>
                                  </p:stCondLst>
                                  <p:childTnLst>
                                    <p:animClr clrSpc="rgb" dir="cw">
                                      <p:cBhvr override="childStyle">
                                        <p:cTn id="41" dur="250" autoRev="1" fill="remove"/>
                                        <p:tgtEl>
                                          <p:spTgt spid="4"/>
                                        </p:tgtEl>
                                        <p:attrNameLst>
                                          <p:attrName>style.color</p:attrName>
                                        </p:attrNameLst>
                                      </p:cBhvr>
                                      <p:to>
                                        <a:srgbClr val="FF0000"/>
                                      </p:to>
                                    </p:animClr>
                                    <p:animClr clrSpc="rgb" dir="cw">
                                      <p:cBhvr>
                                        <p:cTn id="42" dur="250" autoRev="1" fill="remove"/>
                                        <p:tgtEl>
                                          <p:spTgt spid="4"/>
                                        </p:tgtEl>
                                        <p:attrNameLst>
                                          <p:attrName>fillcolor</p:attrName>
                                        </p:attrNameLst>
                                      </p:cBhvr>
                                      <p:to>
                                        <a:srgbClr val="FF0000"/>
                                      </p:to>
                                    </p:animClr>
                                    <p:set>
                                      <p:cBhvr>
                                        <p:cTn id="43" dur="250" autoRev="1" fill="remove"/>
                                        <p:tgtEl>
                                          <p:spTgt spid="4"/>
                                        </p:tgtEl>
                                        <p:attrNameLst>
                                          <p:attrName>fill.type</p:attrName>
                                        </p:attrNameLst>
                                      </p:cBhvr>
                                      <p:to>
                                        <p:strVal val="solid"/>
                                      </p:to>
                                    </p:set>
                                    <p:set>
                                      <p:cBhvr>
                                        <p:cTn id="44" dur="250"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3" y="1295400"/>
            <a:ext cx="90678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551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ircle(in)">
                                      <p:cBhvr>
                                        <p:cTn id="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75" y="304800"/>
            <a:ext cx="9086325"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381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33400"/>
            <a:ext cx="8229600" cy="6019800"/>
          </a:xfrm>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868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879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facts</a:t>
            </a:r>
            <a:endParaRPr lang="en-US" dirty="0"/>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1828801"/>
            <a:ext cx="8948737"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699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fltVal val="0"/>
                                          </p:val>
                                        </p:tav>
                                        <p:tav tm="100000">
                                          <p:val>
                                            <p:strVal val="#ppt_h"/>
                                          </p:val>
                                        </p:tav>
                                      </p:tavLst>
                                    </p:anim>
                                    <p:animEffect transition="in" filter="fade">
                                      <p:cBhvr>
                                        <p:cTn id="9"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facts</a:t>
            </a:r>
            <a:endParaRPr lang="en-US" dirty="0"/>
          </a:p>
        </p:txBody>
      </p:sp>
      <p:sp>
        <p:nvSpPr>
          <p:cNvPr id="3" name="Content Placeholder 2"/>
          <p:cNvSpPr>
            <a:spLocks noGrp="1"/>
          </p:cNvSpPr>
          <p:nvPr>
            <p:ph idx="1"/>
          </p:nvPr>
        </p:nvSpPr>
        <p:spPr/>
        <p:txBody>
          <a:bodyPr/>
          <a:lstStyle/>
          <a:p>
            <a:endParaRPr lang="en-US"/>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8" y="1295400"/>
            <a:ext cx="8772525"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016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p:cTn id="7" dur="500" fill="hold"/>
                                        <p:tgtEl>
                                          <p:spTgt spid="8195"/>
                                        </p:tgtEl>
                                        <p:attrNameLst>
                                          <p:attrName>ppt_w</p:attrName>
                                        </p:attrNameLst>
                                      </p:cBhvr>
                                      <p:tavLst>
                                        <p:tav tm="0">
                                          <p:val>
                                            <p:fltVal val="0"/>
                                          </p:val>
                                        </p:tav>
                                        <p:tav tm="100000">
                                          <p:val>
                                            <p:strVal val="#ppt_w"/>
                                          </p:val>
                                        </p:tav>
                                      </p:tavLst>
                                    </p:anim>
                                    <p:anim calcmode="lin" valueType="num">
                                      <p:cBhvr>
                                        <p:cTn id="8" dur="500" fill="hold"/>
                                        <p:tgtEl>
                                          <p:spTgt spid="8195"/>
                                        </p:tgtEl>
                                        <p:attrNameLst>
                                          <p:attrName>ppt_h</p:attrName>
                                        </p:attrNameLst>
                                      </p:cBhvr>
                                      <p:tavLst>
                                        <p:tav tm="0">
                                          <p:val>
                                            <p:fltVal val="0"/>
                                          </p:val>
                                        </p:tav>
                                        <p:tav tm="100000">
                                          <p:val>
                                            <p:strVal val="#ppt_h"/>
                                          </p:val>
                                        </p:tav>
                                      </p:tavLst>
                                    </p:anim>
                                    <p:animEffect transition="in" filter="fade">
                                      <p:cBhvr>
                                        <p:cTn id="9"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prepare ourselves?</a:t>
            </a:r>
            <a:endParaRPr lang="en-US" dirty="0"/>
          </a:p>
        </p:txBody>
      </p:sp>
      <p:sp>
        <p:nvSpPr>
          <p:cNvPr id="3" name="Content Placeholder 2"/>
          <p:cNvSpPr>
            <a:spLocks noGrp="1"/>
          </p:cNvSpPr>
          <p:nvPr>
            <p:ph idx="1"/>
          </p:nvPr>
        </p:nvSpPr>
        <p:spPr/>
        <p:txBody>
          <a:bodyPr/>
          <a:lstStyle/>
          <a:p>
            <a:r>
              <a:rPr lang="en-US" dirty="0" smtClean="0"/>
              <a:t>Integrated in the school curriculum</a:t>
            </a:r>
          </a:p>
          <a:p>
            <a:r>
              <a:rPr lang="en-US" dirty="0" smtClean="0"/>
              <a:t>Talks and visit</a:t>
            </a:r>
          </a:p>
          <a:p>
            <a:r>
              <a:rPr lang="en-US" dirty="0" smtClean="0"/>
              <a:t>Fire drill</a:t>
            </a:r>
          </a:p>
          <a:p>
            <a:r>
              <a:rPr lang="en-US" dirty="0" smtClean="0"/>
              <a:t>Fire extinguisher (expiry date)</a:t>
            </a:r>
          </a:p>
          <a:p>
            <a:r>
              <a:rPr lang="en-US" dirty="0" smtClean="0"/>
              <a:t>Etc…</a:t>
            </a:r>
            <a:endParaRPr lang="en-US" dirty="0"/>
          </a:p>
        </p:txBody>
      </p:sp>
    </p:spTree>
    <p:extLst>
      <p:ext uri="{BB962C8B-B14F-4D97-AF65-F5344CB8AC3E}">
        <p14:creationId xmlns:p14="http://schemas.microsoft.com/office/powerpoint/2010/main" val="1734053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1"/>
          <p:cNvSpPr>
            <a:spLocks noGrp="1"/>
          </p:cNvSpPr>
          <p:nvPr>
            <p:ph/>
          </p:nvPr>
        </p:nvSpPr>
        <p:spPr/>
        <p:txBody>
          <a:bodyPr/>
          <a:lstStyle/>
          <a:p>
            <a:pPr marL="0" indent="0" eaLnBrk="1" hangingPunct="1">
              <a:buNone/>
            </a:pPr>
            <a:r>
              <a:rPr lang="en-US" sz="4000" dirty="0" smtClean="0"/>
              <a:t>Most of the active volcanoes in the world are found around the Pacific Ocean. </a:t>
            </a:r>
          </a:p>
        </p:txBody>
      </p:sp>
      <p:pic>
        <p:nvPicPr>
          <p:cNvPr id="3" name="Picture 1"/>
          <p:cNvPicPr>
            <a:picLocks noChangeAspect="1" noChangeArrowheads="1"/>
          </p:cNvPicPr>
          <p:nvPr/>
        </p:nvPicPr>
        <p:blipFill>
          <a:blip r:embed="rId2" cstate="print"/>
          <a:srcRect/>
          <a:stretch>
            <a:fillRect/>
          </a:stretch>
        </p:blipFill>
        <p:spPr bwMode="auto">
          <a:xfrm>
            <a:off x="-19834" y="-189821"/>
            <a:ext cx="9163834" cy="7047821"/>
          </a:xfrm>
          <a:prstGeom prst="rect">
            <a:avLst/>
          </a:prstGeom>
          <a:noFill/>
          <a:ln w="9525">
            <a:noFill/>
            <a:miter lim="800000"/>
            <a:headEnd/>
            <a:tailEnd/>
          </a:ln>
        </p:spPr>
      </p:pic>
      <p:sp>
        <p:nvSpPr>
          <p:cNvPr id="4" name="Rectangle 3"/>
          <p:cNvSpPr/>
          <p:nvPr/>
        </p:nvSpPr>
        <p:spPr>
          <a:xfrm>
            <a:off x="0" y="5750661"/>
            <a:ext cx="2361062" cy="923330"/>
          </a:xfrm>
          <a:prstGeom prst="rect">
            <a:avLst/>
          </a:prstGeom>
        </p:spPr>
        <p:txBody>
          <a:bodyPr wrap="square">
            <a:spAutoFit/>
          </a:bodyPr>
          <a:lstStyle/>
          <a:p>
            <a:r>
              <a:rPr lang="en-PH" u="sng" dirty="0" smtClean="0">
                <a:hlinkClick r:id="rId3"/>
              </a:rPr>
              <a:t>http://www.worldatlas.com/aatlas/infopage/ringfire.htm</a:t>
            </a:r>
            <a:endParaRPr lang="en-PH" dirty="0"/>
          </a:p>
        </p:txBody>
      </p:sp>
    </p:spTree>
    <p:extLst>
      <p:ext uri="{BB962C8B-B14F-4D97-AF65-F5344CB8AC3E}">
        <p14:creationId xmlns:p14="http://schemas.microsoft.com/office/powerpoint/2010/main" val="157300139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Where are we heading?</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83696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274638"/>
            <a:ext cx="3962400" cy="1143000"/>
          </a:xfrm>
        </p:spPr>
        <p:txBody>
          <a:bodyPr/>
          <a:lstStyle/>
          <a:p>
            <a:r>
              <a:rPr lang="en-US" dirty="0" smtClean="0"/>
              <a:t>The exercise</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Council must consider the impact of bushfire on any proposed ..."/>
          <p:cNvPicPr/>
          <p:nvPr/>
        </p:nvPicPr>
        <p:blipFill>
          <a:blip r:embed="rId2" cstate="print"/>
          <a:srcRect/>
          <a:stretch>
            <a:fillRect/>
          </a:stretch>
        </p:blipFill>
        <p:spPr bwMode="auto">
          <a:xfrm>
            <a:off x="0" y="0"/>
            <a:ext cx="5029200" cy="5029200"/>
          </a:xfrm>
          <a:prstGeom prst="rect">
            <a:avLst/>
          </a:prstGeom>
          <a:ln>
            <a:noFill/>
          </a:ln>
          <a:effectLst>
            <a:glow rad="101600">
              <a:srgbClr val="FDEADA">
                <a:alpha val="60000"/>
              </a:srgbClr>
            </a:glow>
            <a:softEdge rad="317500"/>
          </a:effectLst>
        </p:spPr>
      </p:pic>
      <p:pic>
        <p:nvPicPr>
          <p:cNvPr id="5" name="Picture 4" descr="http://pamelaho.files.wordpress.com/2013/06/indonesia-forest-fire.jpg"/>
          <p:cNvPicPr/>
          <p:nvPr/>
        </p:nvPicPr>
        <p:blipFill>
          <a:blip r:embed="rId3" cstate="print"/>
          <a:srcRect/>
          <a:stretch>
            <a:fillRect/>
          </a:stretch>
        </p:blipFill>
        <p:spPr bwMode="auto">
          <a:xfrm>
            <a:off x="3335972" y="2438400"/>
            <a:ext cx="5808028" cy="4419600"/>
          </a:xfrm>
          <a:prstGeom prst="rect">
            <a:avLst/>
          </a:prstGeom>
          <a:ln>
            <a:noFill/>
          </a:ln>
          <a:effectLst>
            <a:softEdge rad="317500"/>
          </a:effectLst>
        </p:spPr>
      </p:pic>
    </p:spTree>
    <p:extLst>
      <p:ext uri="{BB962C8B-B14F-4D97-AF65-F5344CB8AC3E}">
        <p14:creationId xmlns:p14="http://schemas.microsoft.com/office/powerpoint/2010/main" val="367227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304800"/>
            <a:ext cx="8534400" cy="6172200"/>
          </a:xfrm>
        </p:spPr>
        <p:txBody>
          <a:bodyPr>
            <a:noAutofit/>
          </a:bodyPr>
          <a:lstStyle/>
          <a:p>
            <a:pPr marL="0" indent="0" algn="just">
              <a:buNone/>
            </a:pPr>
            <a:r>
              <a:rPr lang="en-US" sz="3600" dirty="0" smtClean="0"/>
              <a:t>In 2013, NASA’s Terra and Aqua satellites captured images of smoke from illegal wildfires on the Indonesian island of Sumatra blowing east toward southern Malaysia, causing thick clouds of haze in the region. As stated by a local Indonesian official, the source of the haze might be a 3,000 hectare </a:t>
            </a:r>
            <a:r>
              <a:rPr lang="en-US" sz="3600" dirty="0" err="1" smtClean="0"/>
              <a:t>peatland</a:t>
            </a:r>
            <a:r>
              <a:rPr lang="en-US" sz="3600" dirty="0" smtClean="0"/>
              <a:t> in </a:t>
            </a:r>
            <a:r>
              <a:rPr lang="en-US" sz="3600" dirty="0" err="1" smtClean="0"/>
              <a:t>Bengkalis</a:t>
            </a:r>
            <a:r>
              <a:rPr lang="en-US" sz="3600" dirty="0" smtClean="0"/>
              <a:t> Regency, Riau Province, which was set ablaze by an unknown party on 9 June. As many as 187 hotspots were picked up by satellites.</a:t>
            </a:r>
            <a:endParaRPr lang="en-US" sz="3600" dirty="0"/>
          </a:p>
        </p:txBody>
      </p:sp>
    </p:spTree>
    <p:extLst>
      <p:ext uri="{BB962C8B-B14F-4D97-AF65-F5344CB8AC3E}">
        <p14:creationId xmlns:p14="http://schemas.microsoft.com/office/powerpoint/2010/main" val="51493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381000"/>
            <a:ext cx="8458200" cy="6172200"/>
          </a:xfrm>
        </p:spPr>
        <p:txBody>
          <a:bodyPr>
            <a:normAutofit lnSpcReduction="10000"/>
          </a:bodyPr>
          <a:lstStyle/>
          <a:p>
            <a:pPr marL="0" indent="0" algn="just">
              <a:buNone/>
            </a:pPr>
            <a:r>
              <a:rPr lang="en-US" dirty="0" smtClean="0"/>
              <a:t>Visibility at several Malaysian airports was reduced by the haze, while the haze travels northwards to the northern Malaysian states of Terengganu, Kelantan and Penang. In Terengganu, visibility at the Sultan Mahmud Airport in Kuala Terengganu was reduced to 3 km in the evening, while that of </a:t>
            </a:r>
            <a:r>
              <a:rPr lang="en-US" dirty="0" err="1" smtClean="0"/>
              <a:t>Kerteh</a:t>
            </a:r>
            <a:r>
              <a:rPr lang="en-US" dirty="0" smtClean="0"/>
              <a:t> Airport was reduced to 6 km. In Penang, the Penang International Airport in Bayan </a:t>
            </a:r>
            <a:r>
              <a:rPr lang="en-US" dirty="0" err="1" smtClean="0"/>
              <a:t>Lepas</a:t>
            </a:r>
            <a:r>
              <a:rPr lang="en-US" dirty="0" smtClean="0"/>
              <a:t> also had visibility reduced to 6 km. </a:t>
            </a:r>
            <a:r>
              <a:rPr lang="en-US" dirty="0" err="1" smtClean="0"/>
              <a:t>Petaling</a:t>
            </a:r>
            <a:r>
              <a:rPr lang="en-US" dirty="0" smtClean="0"/>
              <a:t> Jaya and </a:t>
            </a:r>
            <a:r>
              <a:rPr lang="en-US" dirty="0" err="1" smtClean="0"/>
              <a:t>Subang</a:t>
            </a:r>
            <a:r>
              <a:rPr lang="en-US" dirty="0" smtClean="0"/>
              <a:t>, both in Selangor, were also hit by poor visibility at around noon, but it gradually improved to reach 6 km and 9 km respectively.</a:t>
            </a:r>
            <a:endParaRPr lang="en-US" dirty="0"/>
          </a:p>
        </p:txBody>
      </p:sp>
    </p:spTree>
    <p:extLst>
      <p:ext uri="{BB962C8B-B14F-4D97-AF65-F5344CB8AC3E}">
        <p14:creationId xmlns:p14="http://schemas.microsoft.com/office/powerpoint/2010/main" val="14479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2000" fill="hold"/>
                                        <p:tgtEl>
                                          <p:spTgt spid="3">
                                            <p:txEl>
                                              <p:pRg st="0" end="0"/>
                                            </p:txEl>
                                          </p:spTgt>
                                        </p:tgtEl>
                                        <p:attrNameLst>
                                          <p:attrName>style.color</p:attrName>
                                        </p:attrNameLst>
                                      </p:cBhvr>
                                      <p:to>
                                        <p:clrVal>
                                          <a:schemeClr val="accent2"/>
                                        </p:clrVal>
                                      </p:to>
                                    </p:set>
                                    <p:set>
                                      <p:cBhvr>
                                        <p:cTn id="7" dur="2000" fill="hold"/>
                                        <p:tgtEl>
                                          <p:spTgt spid="3">
                                            <p:txEl>
                                              <p:pRg st="0" end="0"/>
                                            </p:txEl>
                                          </p:spTgt>
                                        </p:tgtEl>
                                        <p:attrNameLst>
                                          <p:attrName>fillcolor</p:attrName>
                                        </p:attrNameLst>
                                      </p:cBhvr>
                                      <p:to>
                                        <p:clrVal>
                                          <a:schemeClr val="accent2"/>
                                        </p:clrVal>
                                      </p:to>
                                    </p:set>
                                    <p:set>
                                      <p:cBhvr>
                                        <p:cTn id="8" dur="20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r>
              <a:rPr lang="en-US" sz="2800" dirty="0" smtClean="0"/>
              <a:t>The Pollution Standard Index is really an attempt to provide a number that can be used for health advisories, such as the following:</a:t>
            </a:r>
            <a:br>
              <a:rPr lang="en-US" sz="2800" dirty="0" smtClean="0"/>
            </a:br>
            <a:endParaRPr lang="en-US" sz="28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631484799"/>
              </p:ext>
            </p:extLst>
          </p:nvPr>
        </p:nvGraphicFramePr>
        <p:xfrm>
          <a:off x="1066800" y="2438393"/>
          <a:ext cx="7086600" cy="3276606"/>
        </p:xfrm>
        <a:graphic>
          <a:graphicData uri="http://schemas.openxmlformats.org/drawingml/2006/table">
            <a:tbl>
              <a:tblPr firstRow="1" firstCol="1" bandRow="1">
                <a:tableStyleId>{5C22544A-7EE6-4342-B048-85BDC9FD1C3A}</a:tableStyleId>
              </a:tblPr>
              <a:tblGrid>
                <a:gridCol w="3543300"/>
                <a:gridCol w="3543300"/>
              </a:tblGrid>
              <a:tr h="546101">
                <a:tc>
                  <a:txBody>
                    <a:bodyPr/>
                    <a:lstStyle/>
                    <a:p>
                      <a:pPr marL="0" marR="0" algn="just">
                        <a:lnSpc>
                          <a:spcPct val="115000"/>
                        </a:lnSpc>
                        <a:spcBef>
                          <a:spcPts val="0"/>
                        </a:spcBef>
                        <a:spcAft>
                          <a:spcPts val="0"/>
                        </a:spcAft>
                      </a:pPr>
                      <a:r>
                        <a:rPr lang="en-US" sz="2800" dirty="0">
                          <a:effectLst/>
                        </a:rPr>
                        <a:t>PSI Value</a:t>
                      </a:r>
                      <a:endParaRPr lang="en-US" sz="2400" dirty="0">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0"/>
                        </a:spcAft>
                      </a:pPr>
                      <a:r>
                        <a:rPr lang="en-US" sz="2800">
                          <a:effectLst/>
                        </a:rPr>
                        <a:t>Air Quality Descriptor</a:t>
                      </a:r>
                      <a:endParaRPr lang="en-US" sz="2400">
                        <a:effectLst/>
                        <a:latin typeface="Calibri"/>
                        <a:ea typeface="Times New Roman"/>
                        <a:cs typeface="Times New Roman"/>
                      </a:endParaRPr>
                    </a:p>
                  </a:txBody>
                  <a:tcPr marL="68580" marR="68580" marT="0" marB="0"/>
                </a:tc>
              </a:tr>
              <a:tr h="546101">
                <a:tc>
                  <a:txBody>
                    <a:bodyPr/>
                    <a:lstStyle/>
                    <a:p>
                      <a:pPr marL="0" marR="0" algn="just">
                        <a:lnSpc>
                          <a:spcPct val="115000"/>
                        </a:lnSpc>
                        <a:spcBef>
                          <a:spcPts val="0"/>
                        </a:spcBef>
                        <a:spcAft>
                          <a:spcPts val="0"/>
                        </a:spcAft>
                      </a:pPr>
                      <a:r>
                        <a:rPr lang="en-US" sz="2800">
                          <a:effectLst/>
                        </a:rPr>
                        <a:t>0 – 50</a:t>
                      </a:r>
                      <a:endParaRPr lang="en-US" sz="2400">
                        <a:effectLst/>
                        <a:latin typeface="Calibri"/>
                        <a:ea typeface="Times New Roman"/>
                        <a:cs typeface="Times New Roman"/>
                      </a:endParaRPr>
                    </a:p>
                  </a:txBody>
                  <a:tcPr marL="68580" marR="68580" marT="0" marB="0" anchor="ctr"/>
                </a:tc>
                <a:tc>
                  <a:txBody>
                    <a:bodyPr/>
                    <a:lstStyle/>
                    <a:p>
                      <a:pPr marL="0" marR="0" algn="just">
                        <a:lnSpc>
                          <a:spcPct val="115000"/>
                        </a:lnSpc>
                        <a:spcBef>
                          <a:spcPts val="0"/>
                        </a:spcBef>
                        <a:spcAft>
                          <a:spcPts val="0"/>
                        </a:spcAft>
                      </a:pPr>
                      <a:r>
                        <a:rPr lang="en-US" sz="2800">
                          <a:effectLst/>
                        </a:rPr>
                        <a:t>Good</a:t>
                      </a:r>
                      <a:endParaRPr lang="en-US" sz="2400">
                        <a:effectLst/>
                        <a:latin typeface="Calibri"/>
                        <a:ea typeface="Times New Roman"/>
                        <a:cs typeface="Times New Roman"/>
                      </a:endParaRPr>
                    </a:p>
                  </a:txBody>
                  <a:tcPr marL="68580" marR="68580" marT="0" marB="0" anchor="ctr"/>
                </a:tc>
              </a:tr>
              <a:tr h="546101">
                <a:tc>
                  <a:txBody>
                    <a:bodyPr/>
                    <a:lstStyle/>
                    <a:p>
                      <a:pPr marL="0" marR="0" algn="just">
                        <a:lnSpc>
                          <a:spcPct val="115000"/>
                        </a:lnSpc>
                        <a:spcBef>
                          <a:spcPts val="0"/>
                        </a:spcBef>
                        <a:spcAft>
                          <a:spcPts val="0"/>
                        </a:spcAft>
                      </a:pPr>
                      <a:r>
                        <a:rPr lang="en-US" sz="2800">
                          <a:effectLst/>
                        </a:rPr>
                        <a:t>51 – 100</a:t>
                      </a:r>
                      <a:endParaRPr lang="en-US" sz="2400">
                        <a:effectLst/>
                        <a:latin typeface="Calibri"/>
                        <a:ea typeface="Times New Roman"/>
                        <a:cs typeface="Times New Roman"/>
                      </a:endParaRPr>
                    </a:p>
                  </a:txBody>
                  <a:tcPr marL="68580" marR="68580" marT="0" marB="0" anchor="ctr"/>
                </a:tc>
                <a:tc>
                  <a:txBody>
                    <a:bodyPr/>
                    <a:lstStyle/>
                    <a:p>
                      <a:pPr marL="0" marR="0" algn="just">
                        <a:lnSpc>
                          <a:spcPct val="115000"/>
                        </a:lnSpc>
                        <a:spcBef>
                          <a:spcPts val="0"/>
                        </a:spcBef>
                        <a:spcAft>
                          <a:spcPts val="0"/>
                        </a:spcAft>
                      </a:pPr>
                      <a:r>
                        <a:rPr lang="en-US" sz="2800">
                          <a:effectLst/>
                        </a:rPr>
                        <a:t>Moderate</a:t>
                      </a:r>
                      <a:endParaRPr lang="en-US" sz="2400">
                        <a:effectLst/>
                        <a:latin typeface="Calibri"/>
                        <a:ea typeface="Times New Roman"/>
                        <a:cs typeface="Times New Roman"/>
                      </a:endParaRPr>
                    </a:p>
                  </a:txBody>
                  <a:tcPr marL="68580" marR="68580" marT="0" marB="0" anchor="ctr"/>
                </a:tc>
              </a:tr>
              <a:tr h="546101">
                <a:tc>
                  <a:txBody>
                    <a:bodyPr/>
                    <a:lstStyle/>
                    <a:p>
                      <a:pPr marL="0" marR="0" algn="just">
                        <a:lnSpc>
                          <a:spcPct val="115000"/>
                        </a:lnSpc>
                        <a:spcBef>
                          <a:spcPts val="0"/>
                        </a:spcBef>
                        <a:spcAft>
                          <a:spcPts val="0"/>
                        </a:spcAft>
                      </a:pPr>
                      <a:r>
                        <a:rPr lang="en-US" sz="2800">
                          <a:effectLst/>
                        </a:rPr>
                        <a:t>101 – 200</a:t>
                      </a:r>
                      <a:endParaRPr lang="en-US" sz="2400">
                        <a:effectLst/>
                        <a:latin typeface="Calibri"/>
                        <a:ea typeface="Times New Roman"/>
                        <a:cs typeface="Times New Roman"/>
                      </a:endParaRPr>
                    </a:p>
                  </a:txBody>
                  <a:tcPr marL="68580" marR="68580" marT="0" marB="0" anchor="ctr"/>
                </a:tc>
                <a:tc>
                  <a:txBody>
                    <a:bodyPr/>
                    <a:lstStyle/>
                    <a:p>
                      <a:pPr marL="0" marR="0" algn="just">
                        <a:lnSpc>
                          <a:spcPct val="115000"/>
                        </a:lnSpc>
                        <a:spcBef>
                          <a:spcPts val="0"/>
                        </a:spcBef>
                        <a:spcAft>
                          <a:spcPts val="0"/>
                        </a:spcAft>
                      </a:pPr>
                      <a:r>
                        <a:rPr lang="en-US" sz="2800">
                          <a:effectLst/>
                        </a:rPr>
                        <a:t>Unhealthy</a:t>
                      </a:r>
                      <a:endParaRPr lang="en-US" sz="2400">
                        <a:effectLst/>
                        <a:latin typeface="Calibri"/>
                        <a:ea typeface="Times New Roman"/>
                        <a:cs typeface="Times New Roman"/>
                      </a:endParaRPr>
                    </a:p>
                  </a:txBody>
                  <a:tcPr marL="68580" marR="68580" marT="0" marB="0" anchor="ctr"/>
                </a:tc>
              </a:tr>
              <a:tr h="546101">
                <a:tc>
                  <a:txBody>
                    <a:bodyPr/>
                    <a:lstStyle/>
                    <a:p>
                      <a:pPr marL="0" marR="0" algn="just">
                        <a:lnSpc>
                          <a:spcPct val="115000"/>
                        </a:lnSpc>
                        <a:spcBef>
                          <a:spcPts val="0"/>
                        </a:spcBef>
                        <a:spcAft>
                          <a:spcPts val="0"/>
                        </a:spcAft>
                      </a:pPr>
                      <a:r>
                        <a:rPr lang="en-US" sz="2800">
                          <a:effectLst/>
                        </a:rPr>
                        <a:t>201 – 300</a:t>
                      </a:r>
                      <a:endParaRPr lang="en-US" sz="2400">
                        <a:effectLst/>
                        <a:latin typeface="Calibri"/>
                        <a:ea typeface="Times New Roman"/>
                        <a:cs typeface="Times New Roman"/>
                      </a:endParaRPr>
                    </a:p>
                  </a:txBody>
                  <a:tcPr marL="68580" marR="68580" marT="0" marB="0" anchor="ctr"/>
                </a:tc>
                <a:tc>
                  <a:txBody>
                    <a:bodyPr/>
                    <a:lstStyle/>
                    <a:p>
                      <a:pPr marL="0" marR="0" algn="just">
                        <a:lnSpc>
                          <a:spcPct val="115000"/>
                        </a:lnSpc>
                        <a:spcBef>
                          <a:spcPts val="0"/>
                        </a:spcBef>
                        <a:spcAft>
                          <a:spcPts val="0"/>
                        </a:spcAft>
                      </a:pPr>
                      <a:r>
                        <a:rPr lang="en-US" sz="2800">
                          <a:effectLst/>
                        </a:rPr>
                        <a:t>Very unhealthy</a:t>
                      </a:r>
                      <a:endParaRPr lang="en-US" sz="2400">
                        <a:effectLst/>
                        <a:latin typeface="Calibri"/>
                        <a:ea typeface="Times New Roman"/>
                        <a:cs typeface="Times New Roman"/>
                      </a:endParaRPr>
                    </a:p>
                  </a:txBody>
                  <a:tcPr marL="68580" marR="68580" marT="0" marB="0" anchor="ctr"/>
                </a:tc>
              </a:tr>
              <a:tr h="546101">
                <a:tc>
                  <a:txBody>
                    <a:bodyPr/>
                    <a:lstStyle/>
                    <a:p>
                      <a:pPr marL="0" marR="0" algn="just">
                        <a:lnSpc>
                          <a:spcPct val="115000"/>
                        </a:lnSpc>
                        <a:spcBef>
                          <a:spcPts val="0"/>
                        </a:spcBef>
                        <a:spcAft>
                          <a:spcPts val="0"/>
                        </a:spcAft>
                      </a:pPr>
                      <a:r>
                        <a:rPr lang="en-US" sz="2800">
                          <a:effectLst/>
                        </a:rPr>
                        <a:t>Above 300</a:t>
                      </a:r>
                      <a:endParaRPr lang="en-US" sz="2400">
                        <a:effectLst/>
                        <a:latin typeface="Calibri"/>
                        <a:ea typeface="Times New Roman"/>
                        <a:cs typeface="Times New Roman"/>
                      </a:endParaRPr>
                    </a:p>
                  </a:txBody>
                  <a:tcPr marL="68580" marR="68580" marT="0" marB="0" anchor="ctr"/>
                </a:tc>
                <a:tc>
                  <a:txBody>
                    <a:bodyPr/>
                    <a:lstStyle/>
                    <a:p>
                      <a:pPr marL="0" marR="0" algn="just">
                        <a:lnSpc>
                          <a:spcPct val="115000"/>
                        </a:lnSpc>
                        <a:spcBef>
                          <a:spcPts val="0"/>
                        </a:spcBef>
                        <a:spcAft>
                          <a:spcPts val="0"/>
                        </a:spcAft>
                      </a:pPr>
                      <a:r>
                        <a:rPr lang="en-US" sz="2800" dirty="0">
                          <a:effectLst/>
                        </a:rPr>
                        <a:t>Hazardous</a:t>
                      </a:r>
                      <a:endParaRPr lang="en-US" sz="2400" dirty="0">
                        <a:effectLst/>
                        <a:latin typeface="Calibri"/>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val="55736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4" name="Picture 3" descr="PSI"/>
          <p:cNvPicPr/>
          <p:nvPr/>
        </p:nvPicPr>
        <p:blipFill>
          <a:blip r:embed="rId2" cstate="print"/>
          <a:srcRect/>
          <a:stretch>
            <a:fillRect/>
          </a:stretch>
        </p:blipFill>
        <p:spPr bwMode="auto">
          <a:xfrm>
            <a:off x="533400" y="1219200"/>
            <a:ext cx="7696200" cy="4952999"/>
          </a:xfrm>
          <a:prstGeom prst="rect">
            <a:avLst/>
          </a:prstGeom>
          <a:noFill/>
          <a:ln w="9525">
            <a:noFill/>
            <a:miter lim="800000"/>
            <a:headEnd/>
            <a:tailEnd/>
          </a:ln>
        </p:spPr>
      </p:pic>
    </p:spTree>
    <p:extLst>
      <p:ext uri="{BB962C8B-B14F-4D97-AF65-F5344CB8AC3E}">
        <p14:creationId xmlns:p14="http://schemas.microsoft.com/office/powerpoint/2010/main" val="277161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dirty="0"/>
          </a:p>
        </p:txBody>
      </p:sp>
      <p:sp>
        <p:nvSpPr>
          <p:cNvPr id="3" name="Content Placeholder 2"/>
          <p:cNvSpPr>
            <a:spLocks noGrp="1"/>
          </p:cNvSpPr>
          <p:nvPr>
            <p:ph idx="1"/>
          </p:nvPr>
        </p:nvSpPr>
        <p:spPr/>
        <p:txBody>
          <a:bodyPr/>
          <a:lstStyle/>
          <a:p>
            <a:pPr marL="0" lvl="0" indent="0">
              <a:buNone/>
            </a:pPr>
            <a:r>
              <a:rPr lang="en-US" dirty="0"/>
              <a:t>Consider the case where the 24-hour average of PM10 pollution is found to be 283 </a:t>
            </a:r>
            <a:r>
              <a:rPr lang="en-US" dirty="0" err="1"/>
              <a:t>μg</a:t>
            </a:r>
            <a:r>
              <a:rPr lang="en-US" dirty="0"/>
              <a:t>/m</a:t>
            </a:r>
            <a:r>
              <a:rPr lang="en-US" baseline="30000" dirty="0"/>
              <a:t>3</a:t>
            </a:r>
            <a:r>
              <a:rPr lang="en-US" dirty="0"/>
              <a:t>, </a:t>
            </a:r>
            <a:endParaRPr lang="en-US" dirty="0" smtClean="0"/>
          </a:p>
          <a:p>
            <a:pPr marL="0" lvl="0" indent="0">
              <a:buNone/>
            </a:pPr>
            <a:endParaRPr lang="en-US" dirty="0" smtClean="0"/>
          </a:p>
          <a:p>
            <a:pPr marL="514350" lvl="0" indent="-514350">
              <a:buFont typeface="+mj-lt"/>
              <a:buAutoNum type="arabicPeriod"/>
            </a:pPr>
            <a:r>
              <a:rPr lang="en-US" dirty="0" smtClean="0"/>
              <a:t>What </a:t>
            </a:r>
            <a:r>
              <a:rPr lang="en-US" dirty="0"/>
              <a:t>is the PSI value from the graph </a:t>
            </a:r>
            <a:r>
              <a:rPr lang="en-US" dirty="0" smtClean="0"/>
              <a:t>given?</a:t>
            </a:r>
          </a:p>
          <a:p>
            <a:pPr marL="514350" lvl="0" indent="-514350">
              <a:buFont typeface="+mj-lt"/>
              <a:buAutoNum type="arabicPeriod"/>
            </a:pPr>
            <a:endParaRPr lang="en-US" dirty="0"/>
          </a:p>
          <a:p>
            <a:pPr marL="514350" lvl="0" indent="-514350">
              <a:buFont typeface="+mj-lt"/>
              <a:buAutoNum type="arabicPeriod"/>
            </a:pPr>
            <a:r>
              <a:rPr lang="en-US" dirty="0" smtClean="0"/>
              <a:t>Is </a:t>
            </a:r>
            <a:r>
              <a:rPr lang="en-US" dirty="0"/>
              <a:t>the air quality healthy for people</a:t>
            </a:r>
            <a:r>
              <a:rPr lang="en-US" dirty="0" smtClean="0"/>
              <a:t>? Please explain your answer.</a:t>
            </a:r>
            <a:endParaRPr lang="en-US" dirty="0"/>
          </a:p>
          <a:p>
            <a:pPr marL="0" indent="0">
              <a:buNone/>
            </a:pPr>
            <a:endParaRPr lang="en-US" dirty="0"/>
          </a:p>
        </p:txBody>
      </p:sp>
    </p:spTree>
    <p:extLst>
      <p:ext uri="{BB962C8B-B14F-4D97-AF65-F5344CB8AC3E}">
        <p14:creationId xmlns:p14="http://schemas.microsoft.com/office/powerpoint/2010/main" val="46108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http://www.intmath.com/blog/math-of-air-pollution/8170</a:t>
            </a:r>
            <a:endParaRPr lang="en-US" dirty="0" smtClean="0"/>
          </a:p>
          <a:p>
            <a:r>
              <a:rPr lang="en-US" dirty="0" smtClean="0">
                <a:hlinkClick r:id="rId3"/>
              </a:rPr>
              <a:t>http://apims.doe.gov.my/apims/General%20Info%20of%20Air%20Pollutant%20Index.pdf</a:t>
            </a:r>
            <a:endParaRPr lang="en-US" dirty="0" smtClean="0"/>
          </a:p>
          <a:p>
            <a:r>
              <a:rPr lang="en-US" dirty="0" smtClean="0">
                <a:hlinkClick r:id="rId4"/>
              </a:rPr>
              <a:t>http://www.who.int/mediacentre/factsheets/fs313/en/</a:t>
            </a:r>
            <a:endParaRPr lang="en-US" dirty="0" smtClean="0"/>
          </a:p>
          <a:p>
            <a:endParaRPr lang="en-US" dirty="0" smtClean="0"/>
          </a:p>
          <a:p>
            <a:endParaRPr lang="en-US" dirty="0"/>
          </a:p>
        </p:txBody>
      </p:sp>
    </p:spTree>
    <p:extLst>
      <p:ext uri="{BB962C8B-B14F-4D97-AF65-F5344CB8AC3E}">
        <p14:creationId xmlns:p14="http://schemas.microsoft.com/office/powerpoint/2010/main" val="28103990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Study Planning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Team discussions:</a:t>
            </a:r>
          </a:p>
          <a:p>
            <a:r>
              <a:rPr lang="en-US" dirty="0" smtClean="0"/>
              <a:t>Confirming the particular school</a:t>
            </a:r>
          </a:p>
          <a:p>
            <a:r>
              <a:rPr lang="en-US" dirty="0" smtClean="0"/>
              <a:t>Study the syllabus </a:t>
            </a:r>
          </a:p>
          <a:p>
            <a:r>
              <a:rPr lang="en-US" dirty="0" smtClean="0"/>
              <a:t>Finding the topic particular topic/subtopic to cover</a:t>
            </a:r>
          </a:p>
          <a:p>
            <a:r>
              <a:rPr lang="en-US" dirty="0" smtClean="0"/>
              <a:t>Prepare the lessons</a:t>
            </a:r>
          </a:p>
          <a:p>
            <a:r>
              <a:rPr lang="en-US" dirty="0" smtClean="0"/>
              <a:t>Run the lessons (March 2014)</a:t>
            </a:r>
          </a:p>
          <a:p>
            <a:r>
              <a:rPr lang="en-US" dirty="0" smtClean="0"/>
              <a:t>Writing </a:t>
            </a:r>
          </a:p>
          <a:p>
            <a:r>
              <a:rPr lang="en-US" dirty="0" smtClean="0"/>
              <a:t>Presentation (September 2014)</a:t>
            </a:r>
            <a:endParaRPr lang="en-US" dirty="0"/>
          </a:p>
        </p:txBody>
      </p:sp>
    </p:spTree>
    <p:extLst>
      <p:ext uri="{BB962C8B-B14F-4D97-AF65-F5344CB8AC3E}">
        <p14:creationId xmlns:p14="http://schemas.microsoft.com/office/powerpoint/2010/main" val="235781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circle(in)">
                                      <p:cBhvr>
                                        <p:cTn id="25" dur="2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circle(in)">
                                      <p:cBhvr>
                                        <p:cTn id="30" dur="2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circle(in)">
                                      <p:cBhvr>
                                        <p:cTn id="35" dur="20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circle(in)">
                                      <p:cBhvr>
                                        <p:cTn id="40" dur="20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circle(in)">
                                      <p:cBhvr>
                                        <p:cTn id="45" dur="20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circle(in)">
                                      <p:cBhvr>
                                        <p:cTn id="5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0" y="0"/>
            <a:ext cx="9144000" cy="1752600"/>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a:defRPr/>
            </a:pPr>
            <a:endParaRPr lang="en-US" sz="2400" b="1" kern="0" dirty="0">
              <a:solidFill>
                <a:srgbClr val="FFFF00"/>
              </a:solidFill>
              <a:latin typeface="+mj-lt"/>
              <a:ea typeface="+mj-ea"/>
              <a:cs typeface="+mj-cs"/>
            </a:endParaRPr>
          </a:p>
          <a:p>
            <a:pPr>
              <a:defRPr/>
            </a:pPr>
            <a:r>
              <a:rPr lang="en-US" sz="3600" b="1" kern="0" dirty="0">
                <a:solidFill>
                  <a:srgbClr val="FFFF00"/>
                </a:solidFill>
                <a:latin typeface="+mj-lt"/>
                <a:ea typeface="+mj-ea"/>
                <a:cs typeface="+mj-cs"/>
              </a:rPr>
              <a:t>      </a:t>
            </a:r>
            <a:r>
              <a:rPr lang="en-US" sz="3600" b="1" kern="0" dirty="0">
                <a:solidFill>
                  <a:schemeClr val="tx1"/>
                </a:solidFill>
                <a:latin typeface="+mj-lt"/>
                <a:ea typeface="+mj-ea"/>
                <a:cs typeface="+mj-cs"/>
              </a:rPr>
              <a:t>Lesson Study </a:t>
            </a:r>
            <a:r>
              <a:rPr lang="en-US" sz="3600" b="1" kern="0" dirty="0" smtClean="0">
                <a:solidFill>
                  <a:schemeClr val="tx1"/>
                </a:solidFill>
                <a:latin typeface="+mj-lt"/>
                <a:ea typeface="+mj-ea"/>
                <a:cs typeface="+mj-cs"/>
              </a:rPr>
              <a:t>in </a:t>
            </a:r>
            <a:r>
              <a:rPr lang="en-US" sz="3600" b="1" kern="0" dirty="0">
                <a:solidFill>
                  <a:schemeClr val="tx1"/>
                </a:solidFill>
                <a:latin typeface="+mj-lt"/>
                <a:ea typeface="+mj-ea"/>
                <a:cs typeface="+mj-cs"/>
              </a:rPr>
              <a:t>Malaysia</a:t>
            </a:r>
            <a:r>
              <a:rPr lang="en-US" sz="3600" b="1" kern="0" dirty="0">
                <a:solidFill>
                  <a:srgbClr val="FFFF00"/>
                </a:solidFill>
                <a:latin typeface="+mj-lt"/>
                <a:ea typeface="+mj-ea"/>
                <a:cs typeface="+mj-cs"/>
              </a:rPr>
              <a:t>      </a:t>
            </a:r>
          </a:p>
        </p:txBody>
      </p:sp>
      <p:sp>
        <p:nvSpPr>
          <p:cNvPr id="23555" name="TextBox 2"/>
          <p:cNvSpPr txBox="1">
            <a:spLocks noChangeArrowheads="1"/>
          </p:cNvSpPr>
          <p:nvPr/>
        </p:nvSpPr>
        <p:spPr bwMode="auto">
          <a:xfrm>
            <a:off x="381000" y="1006962"/>
            <a:ext cx="86105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dirty="0" smtClean="0"/>
              <a:t>Started with research done at Masters and PhD 2004</a:t>
            </a:r>
            <a:endParaRPr lang="en-MY" altLang="en-US" sz="2400" b="1" dirty="0"/>
          </a:p>
        </p:txBody>
      </p:sp>
      <p:pic>
        <p:nvPicPr>
          <p:cNvPr id="23556" name="Picture 3" descr="DSC000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047" y="1905000"/>
            <a:ext cx="3852353" cy="2514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descr="DSC00013"/>
          <p:cNvPicPr>
            <a:picLocks noChangeAspect="1" noChangeArrowheads="1"/>
          </p:cNvPicPr>
          <p:nvPr/>
        </p:nvPicPr>
        <p:blipFill>
          <a:blip r:embed="rId3">
            <a:lum bright="30000" contrast="12000"/>
            <a:extLst>
              <a:ext uri="{28A0092B-C50C-407E-A947-70E740481C1C}">
                <a14:useLocalDpi xmlns:a14="http://schemas.microsoft.com/office/drawing/2010/main" val="0"/>
              </a:ext>
            </a:extLst>
          </a:blip>
          <a:srcRect/>
          <a:stretch>
            <a:fillRect/>
          </a:stretch>
        </p:blipFill>
        <p:spPr bwMode="auto">
          <a:xfrm>
            <a:off x="4343400" y="4321470"/>
            <a:ext cx="4000500" cy="26127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3" descr="DSC00032"/>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533400" y="4257089"/>
            <a:ext cx="3886200" cy="25385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4" descr="DSC00034"/>
          <p:cNvPicPr>
            <a:picLocks noChangeAspect="1" noChangeArrowheads="1"/>
          </p:cNvPicPr>
          <p:nvPr/>
        </p:nvPicPr>
        <p:blipFill>
          <a:blip r:embed="rId5">
            <a:lum bright="10000"/>
            <a:extLst>
              <a:ext uri="{28A0092B-C50C-407E-A947-70E740481C1C}">
                <a14:useLocalDpi xmlns:a14="http://schemas.microsoft.com/office/drawing/2010/main" val="0"/>
              </a:ext>
            </a:extLst>
          </a:blip>
          <a:srcRect/>
          <a:stretch>
            <a:fillRect/>
          </a:stretch>
        </p:blipFill>
        <p:spPr bwMode="auto">
          <a:xfrm>
            <a:off x="4343400" y="1828800"/>
            <a:ext cx="4000500" cy="26095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259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067800" cy="7139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801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a:xfrm>
            <a:off x="684213" y="333375"/>
            <a:ext cx="8229600" cy="920750"/>
          </a:xfrm>
        </p:spPr>
        <p:txBody>
          <a:bodyPr>
            <a:normAutofit fontScale="90000"/>
          </a:bodyPr>
          <a:lstStyle/>
          <a:p>
            <a:pPr eaLnBrk="1" hangingPunct="1"/>
            <a:r>
              <a:rPr lang="en-MY" altLang="en-US" sz="2800" b="1" smtClean="0"/>
              <a:t>Perancangan dan Pembangunan Program </a:t>
            </a:r>
            <a:r>
              <a:rPr lang="en-MY" altLang="en-US" sz="2800" b="1" i="1" smtClean="0"/>
              <a:t>Lesson Study</a:t>
            </a:r>
            <a:r>
              <a:rPr lang="en-MY" altLang="en-US" sz="3200" smtClean="0"/>
              <a:t/>
            </a:r>
            <a:br>
              <a:rPr lang="en-MY" altLang="en-US" sz="3200" smtClean="0"/>
            </a:br>
            <a:endParaRPr lang="fr-CA" altLang="en-US" sz="3200" smtClean="0"/>
          </a:p>
        </p:txBody>
      </p:sp>
      <p:sp>
        <p:nvSpPr>
          <p:cNvPr id="6147" name="Espace réservé du contenu 2"/>
          <p:cNvSpPr>
            <a:spLocks noGrp="1"/>
          </p:cNvSpPr>
          <p:nvPr>
            <p:ph idx="1"/>
          </p:nvPr>
        </p:nvSpPr>
        <p:spPr>
          <a:xfrm>
            <a:off x="395288" y="1196975"/>
            <a:ext cx="8291512" cy="2303463"/>
          </a:xfrm>
        </p:spPr>
        <p:style>
          <a:lnRef idx="1">
            <a:schemeClr val="accent1"/>
          </a:lnRef>
          <a:fillRef idx="2">
            <a:schemeClr val="accent1"/>
          </a:fillRef>
          <a:effectRef idx="1">
            <a:schemeClr val="accent1"/>
          </a:effectRef>
          <a:fontRef idx="minor">
            <a:schemeClr val="dk1"/>
          </a:fontRef>
        </p:style>
        <p:txBody>
          <a:bodyPr/>
          <a:lstStyle/>
          <a:p>
            <a:pPr marL="0" indent="0" eaLnBrk="1" hangingPunct="1">
              <a:buFont typeface="Arial" charset="0"/>
              <a:buNone/>
              <a:defRPr/>
            </a:pPr>
            <a:r>
              <a:rPr lang="ms-MY" sz="2400" dirty="0"/>
              <a:t>Program Komuniti Pembelajaran Profesional: </a:t>
            </a:r>
            <a:r>
              <a:rPr lang="ms-MY" sz="2400" i="1" dirty="0"/>
              <a:t>Lesson</a:t>
            </a:r>
            <a:r>
              <a:rPr lang="ms-MY" sz="2400" dirty="0"/>
              <a:t> </a:t>
            </a:r>
            <a:r>
              <a:rPr lang="ms-MY" sz="2400" i="1" dirty="0"/>
              <a:t>Study</a:t>
            </a:r>
            <a:r>
              <a:rPr lang="ms-MY" sz="2400" dirty="0"/>
              <a:t> atau lebih dikenali sebagai </a:t>
            </a:r>
            <a:r>
              <a:rPr lang="ms-MY" sz="2400" i="1" dirty="0"/>
              <a:t>Professional Learning Communities: Lesson Study</a:t>
            </a:r>
            <a:r>
              <a:rPr lang="ms-MY" sz="2400" dirty="0"/>
              <a:t> merupakan sebahagian daripada Program Pembangunan Prestasi Sekolah (</a:t>
            </a:r>
            <a:r>
              <a:rPr lang="ms-MY" sz="2400" i="1" dirty="0"/>
              <a:t>School Improvement Programme</a:t>
            </a:r>
            <a:r>
              <a:rPr lang="ms-MY" sz="2400" dirty="0"/>
              <a:t>) yang telah diamanahkan kepada Bahagian Pendidikan Guru (BPG), Kementerian Pelajaran Malaysia</a:t>
            </a:r>
            <a:endParaRPr lang="fr-CA" sz="3600" dirty="0" smtClean="0"/>
          </a:p>
        </p:txBody>
      </p:sp>
      <p:sp>
        <p:nvSpPr>
          <p:cNvPr id="2" name="Rectangle 1"/>
          <p:cNvSpPr/>
          <p:nvPr/>
        </p:nvSpPr>
        <p:spPr>
          <a:xfrm>
            <a:off x="1979613" y="3635375"/>
            <a:ext cx="7019925" cy="2862263"/>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defRPr/>
            </a:pPr>
            <a:r>
              <a:rPr lang="fi-FI" sz="2000" dirty="0"/>
              <a:t>PLC</a:t>
            </a:r>
            <a:r>
              <a:rPr lang="en-MY" sz="2000" dirty="0"/>
              <a:t>: </a:t>
            </a:r>
            <a:r>
              <a:rPr lang="en-MY" sz="2000" i="1" dirty="0"/>
              <a:t>Lesson Study</a:t>
            </a:r>
            <a:r>
              <a:rPr lang="fi-FI" sz="2000" dirty="0"/>
              <a:t>  melibatkan 289 buah sekolah  yang terdiri daripada 274 buah sekolah menengah yang berada dalam band 6 dan 7 yang memperoleh GPMP 6.00 – 8.00 berdasarkan SPM 2009, bagi mata pelajaran Bahasa Inggeris, Sejarah, Matematik, dan Sains. Sementara itu, pemilihan 15 buah sekolah rendah  dalam program ini pula adalah berdasarkan keputusan Ujian UPSR 2010 bagi mata pelajaran, Bahasa Inggeris dan Matematik dengan GPMP 3.00 – 4.00.</a:t>
            </a:r>
            <a:endParaRPr lang="en-MY" sz="2000" dirty="0"/>
          </a:p>
        </p:txBody>
      </p:sp>
    </p:spTree>
    <p:extLst>
      <p:ext uri="{BB962C8B-B14F-4D97-AF65-F5344CB8AC3E}">
        <p14:creationId xmlns:p14="http://schemas.microsoft.com/office/powerpoint/2010/main" val="13282487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However most of the schools in the northern part of Malaysia are actively involve with lesson study</a:t>
            </a:r>
          </a:p>
          <a:p>
            <a:r>
              <a:rPr lang="en-US" dirty="0" smtClean="0"/>
              <a:t>SEAMEO RECSAM and Malaysia Science University are in Penang</a:t>
            </a:r>
          </a:p>
          <a:p>
            <a:r>
              <a:rPr lang="en-US" dirty="0" err="1" smtClean="0"/>
              <a:t>Dr</a:t>
            </a:r>
            <a:r>
              <a:rPr lang="en-US" dirty="0" smtClean="0"/>
              <a:t> Deva(RECSAM), </a:t>
            </a:r>
            <a:r>
              <a:rPr lang="en-US" dirty="0" err="1" smtClean="0"/>
              <a:t>Dr</a:t>
            </a:r>
            <a:r>
              <a:rPr lang="en-US" dirty="0" smtClean="0"/>
              <a:t> </a:t>
            </a:r>
            <a:r>
              <a:rPr lang="en-US" dirty="0" err="1" smtClean="0"/>
              <a:t>Cheah</a:t>
            </a:r>
            <a:r>
              <a:rPr lang="en-US" dirty="0" smtClean="0"/>
              <a:t>(RECSAM), </a:t>
            </a:r>
            <a:r>
              <a:rPr lang="en-US" dirty="0" err="1" smtClean="0"/>
              <a:t>Dr</a:t>
            </a:r>
            <a:r>
              <a:rPr lang="en-US" dirty="0" smtClean="0"/>
              <a:t> Lim Chap Sam(USM) </a:t>
            </a:r>
            <a:endParaRPr lang="en-US" dirty="0"/>
          </a:p>
        </p:txBody>
      </p:sp>
    </p:spTree>
    <p:extLst>
      <p:ext uri="{BB962C8B-B14F-4D97-AF65-F5344CB8AC3E}">
        <p14:creationId xmlns:p14="http://schemas.microsoft.com/office/powerpoint/2010/main" val="24956387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8472"/>
            <a:ext cx="8534400" cy="6441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698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500" fill="hold"/>
                                        <p:tgtEl>
                                          <p:spTgt spid="3075"/>
                                        </p:tgtEl>
                                        <p:attrNameLst>
                                          <p:attrName>ppt_w</p:attrName>
                                        </p:attrNameLst>
                                      </p:cBhvr>
                                      <p:tavLst>
                                        <p:tav tm="0">
                                          <p:val>
                                            <p:fltVal val="0"/>
                                          </p:val>
                                        </p:tav>
                                        <p:tav tm="100000">
                                          <p:val>
                                            <p:strVal val="#ppt_w"/>
                                          </p:val>
                                        </p:tav>
                                      </p:tavLst>
                                    </p:anim>
                                    <p:anim calcmode="lin" valueType="num">
                                      <p:cBhvr>
                                        <p:cTn id="8" dur="500" fill="hold"/>
                                        <p:tgtEl>
                                          <p:spTgt spid="3075"/>
                                        </p:tgtEl>
                                        <p:attrNameLst>
                                          <p:attrName>ppt_h</p:attrName>
                                        </p:attrNameLst>
                                      </p:cBhvr>
                                      <p:tavLst>
                                        <p:tav tm="0">
                                          <p:val>
                                            <p:fltVal val="0"/>
                                          </p:val>
                                        </p:tav>
                                        <p:tav tm="100000">
                                          <p:val>
                                            <p:strVal val="#ppt_h"/>
                                          </p:val>
                                        </p:tav>
                                      </p:tavLst>
                                    </p:anim>
                                    <p:animEffect transition="in" filter="fade">
                                      <p:cBhvr>
                                        <p:cTn id="9"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962400" y="4953000"/>
            <a:ext cx="4572000" cy="1368798"/>
          </a:xfrm>
        </p:spPr>
        <p:txBody>
          <a:bodyPr>
            <a:noAutofit/>
          </a:bodyPr>
          <a:lstStyle/>
          <a:p>
            <a:pPr>
              <a:spcBef>
                <a:spcPts val="0"/>
              </a:spcBef>
            </a:pPr>
            <a:r>
              <a:rPr lang="en-US" sz="2800" dirty="0" err="1" smtClean="0">
                <a:solidFill>
                  <a:schemeClr val="accent2">
                    <a:lumMod val="20000"/>
                    <a:lumOff val="80000"/>
                  </a:schemeClr>
                </a:solidFill>
              </a:rPr>
              <a:t>Suhaidah</a:t>
            </a:r>
            <a:r>
              <a:rPr lang="en-US" sz="2800" dirty="0" smtClean="0">
                <a:solidFill>
                  <a:schemeClr val="accent2">
                    <a:lumMod val="20000"/>
                    <a:lumOff val="80000"/>
                  </a:schemeClr>
                </a:solidFill>
              </a:rPr>
              <a:t> Tahir</a:t>
            </a:r>
          </a:p>
          <a:p>
            <a:pPr>
              <a:spcBef>
                <a:spcPts val="0"/>
              </a:spcBef>
            </a:pPr>
            <a:r>
              <a:rPr lang="en-US" sz="2800" dirty="0" smtClean="0">
                <a:solidFill>
                  <a:schemeClr val="accent2">
                    <a:lumMod val="20000"/>
                    <a:lumOff val="80000"/>
                  </a:schemeClr>
                </a:solidFill>
              </a:rPr>
              <a:t>SEAMEO RECSAM</a:t>
            </a:r>
          </a:p>
          <a:p>
            <a:pPr>
              <a:spcBef>
                <a:spcPts val="0"/>
              </a:spcBef>
            </a:pPr>
            <a:r>
              <a:rPr lang="en-US" sz="2800" dirty="0" smtClean="0">
                <a:solidFill>
                  <a:schemeClr val="accent2">
                    <a:lumMod val="20000"/>
                    <a:lumOff val="80000"/>
                  </a:schemeClr>
                </a:solidFill>
              </a:rPr>
              <a:t>MALAYSIA</a:t>
            </a:r>
          </a:p>
          <a:p>
            <a:pPr>
              <a:spcBef>
                <a:spcPts val="0"/>
              </a:spcBef>
            </a:pPr>
            <a:r>
              <a:rPr lang="en-US" sz="2400" dirty="0">
                <a:solidFill>
                  <a:schemeClr val="accent2">
                    <a:lumMod val="20000"/>
                    <a:lumOff val="80000"/>
                  </a:schemeClr>
                </a:solidFill>
              </a:rPr>
              <a:t>suhaidah@recsam.edu.my</a:t>
            </a:r>
          </a:p>
          <a:p>
            <a:pPr>
              <a:spcBef>
                <a:spcPts val="0"/>
              </a:spcBef>
            </a:pPr>
            <a:endParaRPr lang="en-US" sz="2800" dirty="0">
              <a:solidFill>
                <a:schemeClr val="accent2">
                  <a:lumMod val="20000"/>
                  <a:lumOff val="80000"/>
                </a:schemeClr>
              </a:solidFill>
            </a:endParaRPr>
          </a:p>
        </p:txBody>
      </p:sp>
      <p:sp>
        <p:nvSpPr>
          <p:cNvPr id="4" name="Title 3"/>
          <p:cNvSpPr>
            <a:spLocks noGrp="1"/>
          </p:cNvSpPr>
          <p:nvPr>
            <p:ph type="title"/>
          </p:nvPr>
        </p:nvSpPr>
        <p:spPr/>
        <p:txBody>
          <a:bodyPr/>
          <a:lstStyle/>
          <a:p>
            <a:endParaRPr lang="en-US" dirty="0"/>
          </a:p>
        </p:txBody>
      </p:sp>
      <p:sp>
        <p:nvSpPr>
          <p:cNvPr id="6" name="Rectangle 5"/>
          <p:cNvSpPr/>
          <p:nvPr/>
        </p:nvSpPr>
        <p:spPr>
          <a:xfrm>
            <a:off x="2606560" y="2967335"/>
            <a:ext cx="3930884"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solidFill>
                  <a:srgbClr val="00B050"/>
                </a:solidFill>
                <a:effectLst>
                  <a:outerShdw blurRad="50800" dist="39000" dir="5460000" algn="tl">
                    <a:srgbClr val="000000">
                      <a:alpha val="38000"/>
                    </a:srgbClr>
                  </a:outerShdw>
                </a:effectLst>
                <a:latin typeface="AR CENA" panose="02000000000000000000" pitchFamily="2" charset="0"/>
              </a:rPr>
              <a:t>Thank   you</a:t>
            </a:r>
            <a:endParaRPr lang="en-US" sz="7200" b="1" dirty="0">
              <a:ln w="11430"/>
              <a:solidFill>
                <a:srgbClr val="00B050"/>
              </a:solidFill>
              <a:effectLst>
                <a:outerShdw blurRad="50800" dist="39000" dir="5460000" algn="tl">
                  <a:srgbClr val="000000">
                    <a:alpha val="38000"/>
                  </a:srgbClr>
                </a:outerShdw>
              </a:effectLst>
              <a:latin typeface="AR CENA" panose="02000000000000000000" pitchFamily="2" charset="0"/>
            </a:endParaRPr>
          </a:p>
        </p:txBody>
      </p:sp>
    </p:spTree>
    <p:extLst>
      <p:ext uri="{BB962C8B-B14F-4D97-AF65-F5344CB8AC3E}">
        <p14:creationId xmlns:p14="http://schemas.microsoft.com/office/powerpoint/2010/main" val="255433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fltVal val="0"/>
                                          </p:val>
                                        </p:tav>
                                        <p:tav tm="100000">
                                          <p:val>
                                            <p:strVal val="#ppt_w"/>
                                          </p:val>
                                        </p:tav>
                                      </p:tavLst>
                                    </p:anim>
                                    <p:anim calcmode="lin" valueType="num">
                                      <p:cBhvr>
                                        <p:cTn id="8" dur="3000" fill="hold"/>
                                        <p:tgtEl>
                                          <p:spTgt spid="6"/>
                                        </p:tgtEl>
                                        <p:attrNameLst>
                                          <p:attrName>ppt_h</p:attrName>
                                        </p:attrNameLst>
                                      </p:cBhvr>
                                      <p:tavLst>
                                        <p:tav tm="0">
                                          <p:val>
                                            <p:fltVal val="0"/>
                                          </p:val>
                                        </p:tav>
                                        <p:tav tm="100000">
                                          <p:val>
                                            <p:strVal val="#ppt_h"/>
                                          </p:val>
                                        </p:tav>
                                      </p:tavLst>
                                    </p:anim>
                                    <p:anim calcmode="lin" valueType="num">
                                      <p:cBhvr>
                                        <p:cTn id="9" dur="3000" fill="hold"/>
                                        <p:tgtEl>
                                          <p:spTgt spid="6"/>
                                        </p:tgtEl>
                                        <p:attrNameLst>
                                          <p:attrName>style.rotation</p:attrName>
                                        </p:attrNameLst>
                                      </p:cBhvr>
                                      <p:tavLst>
                                        <p:tav tm="0">
                                          <p:val>
                                            <p:fltVal val="90"/>
                                          </p:val>
                                        </p:tav>
                                        <p:tav tm="100000">
                                          <p:val>
                                            <p:fltVal val="0"/>
                                          </p:val>
                                        </p:tav>
                                      </p:tavLst>
                                    </p:anim>
                                    <p:animEffect transition="in" filter="fade">
                                      <p:cBhvr>
                                        <p:cTn id="10"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
            <a:ext cx="8847543" cy="685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229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915399"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81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1"/>
            <a:ext cx="8698095"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32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595313"/>
            <a:ext cx="7991475" cy="566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651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8472"/>
            <a:ext cx="8534400" cy="6441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96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500" fill="hold"/>
                                        <p:tgtEl>
                                          <p:spTgt spid="3075"/>
                                        </p:tgtEl>
                                        <p:attrNameLst>
                                          <p:attrName>ppt_w</p:attrName>
                                        </p:attrNameLst>
                                      </p:cBhvr>
                                      <p:tavLst>
                                        <p:tav tm="0">
                                          <p:val>
                                            <p:fltVal val="0"/>
                                          </p:val>
                                        </p:tav>
                                        <p:tav tm="100000">
                                          <p:val>
                                            <p:strVal val="#ppt_w"/>
                                          </p:val>
                                        </p:tav>
                                      </p:tavLst>
                                    </p:anim>
                                    <p:anim calcmode="lin" valueType="num">
                                      <p:cBhvr>
                                        <p:cTn id="8" dur="500" fill="hold"/>
                                        <p:tgtEl>
                                          <p:spTgt spid="3075"/>
                                        </p:tgtEl>
                                        <p:attrNameLst>
                                          <p:attrName>ppt_h</p:attrName>
                                        </p:attrNameLst>
                                      </p:cBhvr>
                                      <p:tavLst>
                                        <p:tav tm="0">
                                          <p:val>
                                            <p:fltVal val="0"/>
                                          </p:val>
                                        </p:tav>
                                        <p:tav tm="100000">
                                          <p:val>
                                            <p:strVal val="#ppt_h"/>
                                          </p:val>
                                        </p:tav>
                                      </p:tavLst>
                                    </p:anim>
                                    <p:animEffect transition="in" filter="fade">
                                      <p:cBhvr>
                                        <p:cTn id="9"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40" y="228600"/>
            <a:ext cx="8677190" cy="609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005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ylar">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3.xml><?xml version="1.0" encoding="utf-8"?>
<a:theme xmlns:a="http://schemas.openxmlformats.org/drawingml/2006/main" name="Aspect">
  <a:themeElements>
    <a:clrScheme name="Custom 1">
      <a:dk1>
        <a:sysClr val="windowText" lastClr="000000"/>
      </a:dk1>
      <a:lt1>
        <a:sysClr val="window" lastClr="FFFFFF"/>
      </a:lt1>
      <a:dk2>
        <a:srgbClr val="323232"/>
      </a:dk2>
      <a:lt2>
        <a:srgbClr val="E3DED1"/>
      </a:lt2>
      <a:accent1>
        <a:srgbClr val="F07F09"/>
      </a:accent1>
      <a:accent2>
        <a:srgbClr val="B45F0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1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TC102455519[[fn=Winter]]</Template>
  <TotalTime>301</TotalTime>
  <Words>802</Words>
  <Application>Microsoft Office PowerPoint</Application>
  <PresentationFormat>On-screen Show (4:3)</PresentationFormat>
  <Paragraphs>87</Paragraphs>
  <Slides>33</Slides>
  <Notes>0</Notes>
  <HiddenSlides>0</HiddenSlides>
  <MMClips>0</MMClips>
  <ScaleCrop>false</ScaleCrop>
  <HeadingPairs>
    <vt:vector size="4" baseType="variant">
      <vt:variant>
        <vt:lpstr>Theme</vt:lpstr>
      </vt:variant>
      <vt:variant>
        <vt:i4>4</vt:i4>
      </vt:variant>
      <vt:variant>
        <vt:lpstr>Slide Titles</vt:lpstr>
      </vt:variant>
      <vt:variant>
        <vt:i4>33</vt:i4>
      </vt:variant>
    </vt:vector>
  </HeadingPairs>
  <TitlesOfParts>
    <vt:vector size="37" baseType="lpstr">
      <vt:lpstr>Office Theme</vt:lpstr>
      <vt:lpstr>Mylar</vt:lpstr>
      <vt:lpstr>Aspect</vt:lpstr>
      <vt:lpstr>1_Aspect</vt:lpstr>
      <vt:lpstr>VII APEC-Tsukuba  International Conference Innovation of Mathematics Teaching and Learning through Lesson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facts</vt:lpstr>
      <vt:lpstr>Key facts</vt:lpstr>
      <vt:lpstr>How do we prepare ourselves?</vt:lpstr>
      <vt:lpstr>Where are we heading?</vt:lpstr>
      <vt:lpstr>The exercise</vt:lpstr>
      <vt:lpstr>PowerPoint Presentation</vt:lpstr>
      <vt:lpstr>PowerPoint Presentation</vt:lpstr>
      <vt:lpstr>The Pollution Standard Index is really an attempt to provide a number that can be used for health advisories, such as the following: </vt:lpstr>
      <vt:lpstr>PowerPoint Presentation</vt:lpstr>
      <vt:lpstr>Questions</vt:lpstr>
      <vt:lpstr>PowerPoint Presentation</vt:lpstr>
      <vt:lpstr>Lesson Study Planning </vt:lpstr>
      <vt:lpstr>PowerPoint Presentation</vt:lpstr>
      <vt:lpstr>Perancangan dan Pembangunan Program Lesson Study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24</cp:revision>
  <dcterms:created xsi:type="dcterms:W3CDTF">2014-02-13T15:04:14Z</dcterms:created>
  <dcterms:modified xsi:type="dcterms:W3CDTF">2014-02-14T06:38:50Z</dcterms:modified>
</cp:coreProperties>
</file>